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71" r:id="rId4"/>
  </p:sldMasterIdLst>
  <p:notesMasterIdLst>
    <p:notesMasterId r:id="rId61"/>
  </p:notesMasterIdLst>
  <p:handoutMasterIdLst>
    <p:handoutMasterId r:id="rId62"/>
  </p:handoutMasterIdLst>
  <p:sldIdLst>
    <p:sldId id="275" r:id="rId5"/>
    <p:sldId id="530" r:id="rId6"/>
    <p:sldId id="567" r:id="rId7"/>
    <p:sldId id="568" r:id="rId8"/>
    <p:sldId id="588" r:id="rId9"/>
    <p:sldId id="538" r:id="rId10"/>
    <p:sldId id="539" r:id="rId11"/>
    <p:sldId id="547" r:id="rId12"/>
    <p:sldId id="679" r:id="rId13"/>
    <p:sldId id="540" r:id="rId14"/>
    <p:sldId id="542" r:id="rId15"/>
    <p:sldId id="541" r:id="rId16"/>
    <p:sldId id="543" r:id="rId17"/>
    <p:sldId id="544" r:id="rId18"/>
    <p:sldId id="545" r:id="rId19"/>
    <p:sldId id="587" r:id="rId20"/>
    <p:sldId id="531" r:id="rId21"/>
    <p:sldId id="577" r:id="rId22"/>
    <p:sldId id="532" r:id="rId23"/>
    <p:sldId id="533" r:id="rId24"/>
    <p:sldId id="583" r:id="rId25"/>
    <p:sldId id="585" r:id="rId26"/>
    <p:sldId id="537" r:id="rId27"/>
    <p:sldId id="678" r:id="rId28"/>
    <p:sldId id="589" r:id="rId29"/>
    <p:sldId id="591" r:id="rId30"/>
    <p:sldId id="590" r:id="rId31"/>
    <p:sldId id="680" r:id="rId32"/>
    <p:sldId id="550" r:id="rId33"/>
    <p:sldId id="548" r:id="rId34"/>
    <p:sldId id="549" r:id="rId35"/>
    <p:sldId id="566" r:id="rId36"/>
    <p:sldId id="586" r:id="rId37"/>
    <p:sldId id="551" r:id="rId38"/>
    <p:sldId id="552" r:id="rId39"/>
    <p:sldId id="553" r:id="rId40"/>
    <p:sldId id="565" r:id="rId41"/>
    <p:sldId id="554" r:id="rId42"/>
    <p:sldId id="555" r:id="rId43"/>
    <p:sldId id="556" r:id="rId44"/>
    <p:sldId id="557" r:id="rId45"/>
    <p:sldId id="558" r:id="rId46"/>
    <p:sldId id="559" r:id="rId47"/>
    <p:sldId id="560" r:id="rId48"/>
    <p:sldId id="561" r:id="rId49"/>
    <p:sldId id="562" r:id="rId50"/>
    <p:sldId id="584" r:id="rId51"/>
    <p:sldId id="563" r:id="rId52"/>
    <p:sldId id="525" r:id="rId53"/>
    <p:sldId id="564" r:id="rId54"/>
    <p:sldId id="580" r:id="rId55"/>
    <p:sldId id="535" r:id="rId56"/>
    <p:sldId id="575" r:id="rId57"/>
    <p:sldId id="536" r:id="rId58"/>
    <p:sldId id="579" r:id="rId59"/>
    <p:sldId id="546" r:id="rId60"/>
  </p:sldIdLst>
  <p:sldSz cx="9144000" cy="6858000" type="screen4x3"/>
  <p:notesSz cx="9239250" cy="69532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53">
          <p15:clr>
            <a:srgbClr val="A4A3A4"/>
          </p15:clr>
        </p15:guide>
        <p15:guide id="2" orient="horz" pos="2333">
          <p15:clr>
            <a:srgbClr val="A4A3A4"/>
          </p15:clr>
        </p15:guide>
        <p15:guide id="3" orient="horz" pos="2534">
          <p15:clr>
            <a:srgbClr val="A4A3A4"/>
          </p15:clr>
        </p15:guide>
        <p15:guide id="4" orient="horz" pos="2794">
          <p15:clr>
            <a:srgbClr val="A4A3A4"/>
          </p15:clr>
        </p15:guide>
        <p15:guide id="5" orient="horz" pos="3427">
          <p15:clr>
            <a:srgbClr val="A4A3A4"/>
          </p15:clr>
        </p15:guide>
        <p15:guide id="6" orient="horz" pos="901">
          <p15:clr>
            <a:srgbClr val="A4A3A4"/>
          </p15:clr>
        </p15:guide>
        <p15:guide id="7" orient="horz" pos="4090">
          <p15:clr>
            <a:srgbClr val="A4A3A4"/>
          </p15:clr>
        </p15:guide>
        <p15:guide id="8" orient="horz" pos="1498">
          <p15:clr>
            <a:srgbClr val="A4A3A4"/>
          </p15:clr>
        </p15:guide>
        <p15:guide id="9" orient="horz" pos="1123">
          <p15:clr>
            <a:srgbClr val="A4A3A4"/>
          </p15:clr>
        </p15:guide>
        <p15:guide id="10" orient="horz" pos="864">
          <p15:clr>
            <a:srgbClr val="A4A3A4"/>
          </p15:clr>
        </p15:guide>
        <p15:guide id="11" orient="horz" pos="4042">
          <p15:clr>
            <a:srgbClr val="A4A3A4"/>
          </p15:clr>
        </p15:guide>
        <p15:guide id="12" pos="288">
          <p15:clr>
            <a:srgbClr val="A4A3A4"/>
          </p15:clr>
        </p15:guide>
        <p15:guide id="13" pos="5472">
          <p15:clr>
            <a:srgbClr val="A4A3A4"/>
          </p15:clr>
        </p15:guide>
        <p15:guide id="14" pos="2765">
          <p15:clr>
            <a:srgbClr val="A4A3A4"/>
          </p15:clr>
        </p15:guide>
        <p15:guide id="15" pos="2995">
          <p15:clr>
            <a:srgbClr val="A4A3A4"/>
          </p15:clr>
        </p15:guide>
        <p15:guide id="16" pos="1901">
          <p15:clr>
            <a:srgbClr val="A4A3A4"/>
          </p15:clr>
        </p15:guide>
        <p15:guide id="17" pos="2074">
          <p15:clr>
            <a:srgbClr val="A4A3A4"/>
          </p15:clr>
        </p15:guide>
        <p15:guide id="18" pos="3686">
          <p15:clr>
            <a:srgbClr val="A4A3A4"/>
          </p15:clr>
        </p15:guide>
        <p15:guide id="19" pos="3859">
          <p15:clr>
            <a:srgbClr val="A4A3A4"/>
          </p15:clr>
        </p15:guide>
        <p15:guide id="20" pos="1642">
          <p15:clr>
            <a:srgbClr val="A4A3A4"/>
          </p15:clr>
        </p15:guide>
        <p15:guide id="21" pos="4340">
          <p15:clr>
            <a:srgbClr val="A4A3A4"/>
          </p15:clr>
        </p15:guide>
        <p15:guide id="22" pos="4118">
          <p15:clr>
            <a:srgbClr val="A4A3A4"/>
          </p15:clr>
        </p15:guide>
        <p15:guide id="23" pos="1411">
          <p15:clr>
            <a:srgbClr val="A4A3A4"/>
          </p15:clr>
        </p15:guide>
      </p15:sldGuideLst>
    </p:ext>
    <p:ext uri="{2D200454-40CA-4A62-9FC3-DE9A4176ACB9}">
      <p15:notesGuideLst xmlns:p15="http://schemas.microsoft.com/office/powerpoint/2012/main">
        <p15:guide id="1" orient="horz" pos="2190" userDrawn="1">
          <p15:clr>
            <a:srgbClr val="A4A3A4"/>
          </p15:clr>
        </p15:guide>
        <p15:guide id="2" pos="291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C3A3"/>
    <a:srgbClr val="FFFFFF"/>
    <a:srgbClr val="141738"/>
    <a:srgbClr val="A9A9A9"/>
    <a:srgbClr val="DEE1E6"/>
    <a:srgbClr val="B0B0B0"/>
    <a:srgbClr val="999999"/>
    <a:srgbClr val="8C8C8C"/>
    <a:srgbClr val="DECF9A"/>
    <a:srgbClr val="EA8D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D6719FE-7D3F-48C5-806B-1D009DA3A5D1}">
  <a:tblStyle styleId="{AD6719FE-7D3F-48C5-806B-1D009DA3A5D1}" styleName="Firmwide Custom">
    <a:wholeTbl>
      <a:tcTxStyle>
        <a:fontRef idx="minor">
          <a:prstClr val="black"/>
        </a:fontRef>
        <a:schemeClr val="dk1"/>
      </a:tcTxStyle>
      <a:tcStyle>
        <a:tcBdr>
          <a:left>
            <a:ln>
              <a:noFill/>
            </a:ln>
          </a:left>
          <a:right>
            <a:ln>
              <a:noFill/>
            </a:ln>
          </a:right>
          <a:top>
            <a:ln>
              <a:noFill/>
            </a:ln>
          </a:top>
          <a:bottom>
            <a:ln w="6350" cmpd="sng">
              <a:solidFill>
                <a:schemeClr val="lt2"/>
              </a:solidFill>
            </a:ln>
          </a:bottom>
          <a:insideH>
            <a:ln w="6350" cmpd="sng">
              <a:solidFill>
                <a:schemeClr val="lt2"/>
              </a:solidFill>
            </a:ln>
          </a:insideH>
          <a:insideV>
            <a:ln>
              <a:noFill/>
            </a:ln>
          </a:insideV>
        </a:tcBdr>
        <a:fill>
          <a:noFill/>
        </a:fill>
      </a:tcStyle>
    </a:wholeTbl>
    <a:band1H>
      <a:tcStyle>
        <a:tcBdr/>
        <a:fill>
          <a:noFill/>
        </a:fill>
      </a:tcStyle>
    </a:band1H>
    <a:band2H>
      <a:tcStyle>
        <a:tcBdr/>
        <a:fill>
          <a:noFill/>
        </a:fill>
      </a:tcStyle>
    </a:band2H>
    <a:band1V>
      <a:tcStyle>
        <a:tcBdr/>
        <a:fill>
          <a:noFill/>
        </a:fill>
      </a:tcStyle>
    </a:band1V>
    <a:band2V>
      <a:tcStyle>
        <a:tcBdr/>
      </a:tcStyle>
    </a:band2V>
    <a:lastCol>
      <a:tcTxStyle b="on">
        <a:fontRef idx="minor">
          <a:prstClr val="black"/>
        </a:fontRef>
        <a:schemeClr val="dk1"/>
      </a:tcTxStyle>
      <a:tcStyle>
        <a:tcBdr/>
        <a:fill>
          <a:noFill/>
        </a:fill>
      </a:tcStyle>
    </a:lastCol>
    <a:firstCol>
      <a:tcTxStyle b="on">
        <a:fontRef idx="minor">
          <a:prstClr val="black"/>
        </a:fontRef>
        <a:schemeClr val="accent2"/>
      </a:tcTxStyle>
      <a:tcStyle>
        <a:tcBdr/>
        <a:fill>
          <a:noFill/>
        </a:fill>
      </a:tcStyle>
    </a:firstCol>
    <a:lastRow>
      <a:tcTxStyle b="on">
        <a:fontRef idx="minor">
          <a:prstClr val="black"/>
        </a:fontRef>
        <a:schemeClr val="dk1"/>
      </a:tcTxStyle>
      <a:tcStyle>
        <a:tcBdr>
          <a:top>
            <a:ln w="6350" cmpd="sng">
              <a:solidFill>
                <a:schemeClr val="lt2"/>
              </a:solidFill>
            </a:ln>
          </a:top>
        </a:tcBdr>
        <a:fill>
          <a:noFill/>
        </a:fill>
      </a:tcStyle>
    </a:lastRow>
    <a:firstRow>
      <a:tcTxStyle b="on">
        <a:fontRef idx="minor">
          <a:prstClr val="black"/>
        </a:fontRef>
        <a:schemeClr val="accent2"/>
      </a:tcTxStyle>
      <a:tcStyle>
        <a:tcBdr>
          <a:bottom>
            <a:ln w="6350" cmpd="sng">
              <a:solidFill>
                <a:schemeClr val="l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49" autoAdjust="0"/>
    <p:restoredTop sz="92890" autoAdjust="0"/>
  </p:normalViewPr>
  <p:slideViewPr>
    <p:cSldViewPr>
      <p:cViewPr varScale="1">
        <p:scale>
          <a:sx n="114" d="100"/>
          <a:sy n="114" d="100"/>
        </p:scale>
        <p:origin x="1500" y="114"/>
      </p:cViewPr>
      <p:guideLst>
        <p:guide orient="horz" pos="3053"/>
        <p:guide orient="horz" pos="2333"/>
        <p:guide orient="horz" pos="2534"/>
        <p:guide orient="horz" pos="2794"/>
        <p:guide orient="horz" pos="3427"/>
        <p:guide orient="horz" pos="901"/>
        <p:guide orient="horz" pos="4090"/>
        <p:guide orient="horz" pos="1498"/>
        <p:guide orient="horz" pos="1123"/>
        <p:guide orient="horz" pos="864"/>
        <p:guide orient="horz" pos="4042"/>
        <p:guide pos="288"/>
        <p:guide pos="5472"/>
        <p:guide pos="2765"/>
        <p:guide pos="2995"/>
        <p:guide pos="1901"/>
        <p:guide pos="2074"/>
        <p:guide pos="3686"/>
        <p:guide pos="3859"/>
        <p:guide pos="1642"/>
        <p:guide pos="4340"/>
        <p:guide pos="4118"/>
        <p:guide pos="1411"/>
      </p:guideLst>
    </p:cSldViewPr>
  </p:slideViewPr>
  <p:notesTextViewPr>
    <p:cViewPr>
      <p:scale>
        <a:sx n="50" d="100"/>
        <a:sy n="50" d="100"/>
      </p:scale>
      <p:origin x="0" y="0"/>
    </p:cViewPr>
  </p:notesTextViewPr>
  <p:sorterViewPr>
    <p:cViewPr>
      <p:scale>
        <a:sx n="200" d="100"/>
        <a:sy n="200" d="100"/>
      </p:scale>
      <p:origin x="0" y="30"/>
    </p:cViewPr>
  </p:sorterViewPr>
  <p:notesViewPr>
    <p:cSldViewPr showGuides="1">
      <p:cViewPr varScale="1">
        <p:scale>
          <a:sx n="83" d="100"/>
          <a:sy n="83" d="100"/>
        </p:scale>
        <p:origin x="-1872" y="-84"/>
      </p:cViewPr>
      <p:guideLst>
        <p:guide orient="horz" pos="2190"/>
        <p:guide pos="2911"/>
      </p:guideLst>
    </p:cSldViewPr>
  </p:notesViewPr>
  <p:gridSpacing cx="45720" cy="4572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5" y="6"/>
            <a:ext cx="4004513" cy="347783"/>
          </a:xfrm>
          <a:prstGeom prst="rect">
            <a:avLst/>
          </a:prstGeom>
        </p:spPr>
        <p:txBody>
          <a:bodyPr vert="horz" lIns="89424" tIns="44713" rIns="89424" bIns="44713" rtlCol="0"/>
          <a:lstStyle>
            <a:lvl1pPr algn="l">
              <a:defRPr sz="1100"/>
            </a:lvl1pPr>
          </a:lstStyle>
          <a:p>
            <a:endParaRPr lang="en-US"/>
          </a:p>
        </p:txBody>
      </p:sp>
      <p:sp>
        <p:nvSpPr>
          <p:cNvPr id="3" name="Date Placeholder 2"/>
          <p:cNvSpPr>
            <a:spLocks noGrp="1"/>
          </p:cNvSpPr>
          <p:nvPr>
            <p:ph type="dt" sz="quarter" idx="1"/>
          </p:nvPr>
        </p:nvSpPr>
        <p:spPr>
          <a:xfrm>
            <a:off x="5232659" y="6"/>
            <a:ext cx="4004513" cy="347783"/>
          </a:xfrm>
          <a:prstGeom prst="rect">
            <a:avLst/>
          </a:prstGeom>
        </p:spPr>
        <p:txBody>
          <a:bodyPr vert="horz" lIns="89424" tIns="44713" rIns="89424" bIns="44713" rtlCol="0"/>
          <a:lstStyle>
            <a:lvl1pPr algn="r">
              <a:defRPr sz="1100"/>
            </a:lvl1pPr>
          </a:lstStyle>
          <a:p>
            <a:fld id="{F779A121-15AD-4015-A097-E46565FA9CD6}" type="datetimeFigureOut">
              <a:rPr lang="en-US" smtClean="0"/>
              <a:t>4/16/2024</a:t>
            </a:fld>
            <a:endParaRPr lang="en-US"/>
          </a:p>
        </p:txBody>
      </p:sp>
      <p:sp>
        <p:nvSpPr>
          <p:cNvPr id="4" name="Footer Placeholder 3"/>
          <p:cNvSpPr>
            <a:spLocks noGrp="1"/>
          </p:cNvSpPr>
          <p:nvPr>
            <p:ph type="ftr" sz="quarter" idx="2"/>
          </p:nvPr>
        </p:nvSpPr>
        <p:spPr>
          <a:xfrm>
            <a:off x="15" y="6604276"/>
            <a:ext cx="4004513" cy="347783"/>
          </a:xfrm>
          <a:prstGeom prst="rect">
            <a:avLst/>
          </a:prstGeom>
        </p:spPr>
        <p:txBody>
          <a:bodyPr vert="horz" lIns="89424" tIns="44713" rIns="89424" bIns="44713" rtlCol="0" anchor="b"/>
          <a:lstStyle>
            <a:lvl1pPr algn="l">
              <a:defRPr sz="1100"/>
            </a:lvl1pPr>
          </a:lstStyle>
          <a:p>
            <a:endParaRPr lang="en-US"/>
          </a:p>
        </p:txBody>
      </p:sp>
      <p:sp>
        <p:nvSpPr>
          <p:cNvPr id="5" name="Slide Number Placeholder 4"/>
          <p:cNvSpPr>
            <a:spLocks noGrp="1"/>
          </p:cNvSpPr>
          <p:nvPr>
            <p:ph type="sldNum" sz="quarter" idx="3"/>
          </p:nvPr>
        </p:nvSpPr>
        <p:spPr>
          <a:xfrm>
            <a:off x="5232659" y="6604276"/>
            <a:ext cx="4004513" cy="347783"/>
          </a:xfrm>
          <a:prstGeom prst="rect">
            <a:avLst/>
          </a:prstGeom>
        </p:spPr>
        <p:txBody>
          <a:bodyPr vert="horz" lIns="89424" tIns="44713" rIns="89424" bIns="44713" rtlCol="0" anchor="b"/>
          <a:lstStyle>
            <a:lvl1pPr algn="r">
              <a:defRPr sz="1100"/>
            </a:lvl1pPr>
          </a:lstStyle>
          <a:p>
            <a:fld id="{D50F3211-BAE5-4D37-8CBA-FA143A9CD83B}" type="slidenum">
              <a:rPr lang="en-US" smtClean="0"/>
              <a:t>‹#›</a:t>
            </a:fld>
            <a:endParaRPr lang="en-US"/>
          </a:p>
        </p:txBody>
      </p:sp>
    </p:spTree>
    <p:extLst>
      <p:ext uri="{BB962C8B-B14F-4D97-AF65-F5344CB8AC3E}">
        <p14:creationId xmlns:p14="http://schemas.microsoft.com/office/powerpoint/2010/main" val="182561876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9" y="3"/>
            <a:ext cx="4003675" cy="347663"/>
          </a:xfrm>
          <a:prstGeom prst="rect">
            <a:avLst/>
          </a:prstGeom>
        </p:spPr>
        <p:txBody>
          <a:bodyPr vert="horz" lIns="90785" tIns="45391" rIns="90785" bIns="45391" rtlCol="0"/>
          <a:lstStyle>
            <a:lvl1pPr algn="l">
              <a:defRPr sz="1100"/>
            </a:lvl1pPr>
          </a:lstStyle>
          <a:p>
            <a:endParaRPr lang="en-US"/>
          </a:p>
        </p:txBody>
      </p:sp>
      <p:sp>
        <p:nvSpPr>
          <p:cNvPr id="3" name="Date Placeholder 2"/>
          <p:cNvSpPr>
            <a:spLocks noGrp="1"/>
          </p:cNvSpPr>
          <p:nvPr>
            <p:ph type="dt" idx="1"/>
          </p:nvPr>
        </p:nvSpPr>
        <p:spPr>
          <a:xfrm>
            <a:off x="5233450" y="3"/>
            <a:ext cx="4003675" cy="347663"/>
          </a:xfrm>
          <a:prstGeom prst="rect">
            <a:avLst/>
          </a:prstGeom>
        </p:spPr>
        <p:txBody>
          <a:bodyPr vert="horz" lIns="90785" tIns="45391" rIns="90785" bIns="45391" rtlCol="0"/>
          <a:lstStyle>
            <a:lvl1pPr algn="r">
              <a:defRPr sz="1100"/>
            </a:lvl1pPr>
          </a:lstStyle>
          <a:p>
            <a:fld id="{60B08DE8-51B9-4DE8-800F-61BCDCB92578}" type="datetimeFigureOut">
              <a:rPr lang="en-US" smtClean="0"/>
              <a:t>4/16/2024</a:t>
            </a:fld>
            <a:endParaRPr lang="en-US"/>
          </a:p>
        </p:txBody>
      </p:sp>
      <p:sp>
        <p:nvSpPr>
          <p:cNvPr id="4" name="Slide Image Placeholder 3"/>
          <p:cNvSpPr>
            <a:spLocks noGrp="1" noRot="1" noChangeAspect="1"/>
          </p:cNvSpPr>
          <p:nvPr>
            <p:ph type="sldImg" idx="2"/>
          </p:nvPr>
        </p:nvSpPr>
        <p:spPr>
          <a:xfrm>
            <a:off x="2881313" y="520700"/>
            <a:ext cx="3476625" cy="2608263"/>
          </a:xfrm>
          <a:prstGeom prst="rect">
            <a:avLst/>
          </a:prstGeom>
          <a:noFill/>
          <a:ln w="12700">
            <a:solidFill>
              <a:prstClr val="black"/>
            </a:solidFill>
          </a:ln>
        </p:spPr>
        <p:txBody>
          <a:bodyPr vert="horz" lIns="90785" tIns="45391" rIns="90785" bIns="45391" rtlCol="0" anchor="ctr"/>
          <a:lstStyle/>
          <a:p>
            <a:endParaRPr lang="en-US"/>
          </a:p>
        </p:txBody>
      </p:sp>
      <p:sp>
        <p:nvSpPr>
          <p:cNvPr id="5" name="Notes Placeholder 4"/>
          <p:cNvSpPr>
            <a:spLocks noGrp="1"/>
          </p:cNvSpPr>
          <p:nvPr>
            <p:ph type="body" sz="quarter" idx="3"/>
          </p:nvPr>
        </p:nvSpPr>
        <p:spPr>
          <a:xfrm>
            <a:off x="923933" y="3302795"/>
            <a:ext cx="7391399" cy="3128962"/>
          </a:xfrm>
          <a:prstGeom prst="rect">
            <a:avLst/>
          </a:prstGeom>
        </p:spPr>
        <p:txBody>
          <a:bodyPr vert="horz" lIns="90785" tIns="45391" rIns="90785" bIns="45391"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9" y="6604382"/>
            <a:ext cx="4003675" cy="347663"/>
          </a:xfrm>
          <a:prstGeom prst="rect">
            <a:avLst/>
          </a:prstGeom>
        </p:spPr>
        <p:txBody>
          <a:bodyPr vert="horz" lIns="90785" tIns="45391" rIns="90785" bIns="45391" rtlCol="0" anchor="b"/>
          <a:lstStyle>
            <a:lvl1pPr algn="l">
              <a:defRPr sz="1100"/>
            </a:lvl1pPr>
          </a:lstStyle>
          <a:p>
            <a:r>
              <a:rPr lang="en-US" dirty="0"/>
              <a:t>Confidential</a:t>
            </a:r>
          </a:p>
        </p:txBody>
      </p:sp>
      <p:sp>
        <p:nvSpPr>
          <p:cNvPr id="7" name="Slide Number Placeholder 6"/>
          <p:cNvSpPr>
            <a:spLocks noGrp="1"/>
          </p:cNvSpPr>
          <p:nvPr>
            <p:ph type="sldNum" sz="quarter" idx="5"/>
          </p:nvPr>
        </p:nvSpPr>
        <p:spPr>
          <a:xfrm>
            <a:off x="5233450" y="6604382"/>
            <a:ext cx="4003675" cy="347663"/>
          </a:xfrm>
          <a:prstGeom prst="rect">
            <a:avLst/>
          </a:prstGeom>
        </p:spPr>
        <p:txBody>
          <a:bodyPr vert="horz" lIns="90785" tIns="45391" rIns="90785" bIns="45391" rtlCol="0" anchor="b"/>
          <a:lstStyle>
            <a:lvl1pPr algn="r">
              <a:defRPr sz="1100"/>
            </a:lvl1pPr>
          </a:lstStyle>
          <a:p>
            <a:fld id="{3966A25E-58F8-441D-AA5C-F9CE201FCD08}" type="slidenum">
              <a:rPr lang="en-US" smtClean="0"/>
              <a:t>‹#›</a:t>
            </a:fld>
            <a:endParaRPr lang="en-US" dirty="0"/>
          </a:p>
        </p:txBody>
      </p:sp>
    </p:spTree>
    <p:extLst>
      <p:ext uri="{BB962C8B-B14F-4D97-AF65-F5344CB8AC3E}">
        <p14:creationId xmlns:p14="http://schemas.microsoft.com/office/powerpoint/2010/main" val="343837999"/>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doc id"/>
          <p:cNvSpPr>
            <a:spLocks noGrp="1" noChangeArrowheads="1"/>
          </p:cNvSpPr>
          <p:nvPr>
            <p:ph type="ftr" sz="quarter" idx="4"/>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eaLnBrk="0" hangingPunct="0">
              <a:defRPr sz="1500">
                <a:solidFill>
                  <a:schemeClr val="tx1"/>
                </a:solidFill>
                <a:latin typeface="Arial" charset="0"/>
                <a:ea typeface="ＭＳ Ｐゴシック" charset="0"/>
              </a:defRPr>
            </a:lvl1pPr>
            <a:lvl2pPr marL="709443" indent="-272863" eaLnBrk="0" hangingPunct="0">
              <a:defRPr sz="1500">
                <a:solidFill>
                  <a:schemeClr val="tx1"/>
                </a:solidFill>
                <a:latin typeface="Arial" charset="0"/>
                <a:ea typeface="ＭＳ Ｐゴシック" charset="0"/>
              </a:defRPr>
            </a:lvl2pPr>
            <a:lvl3pPr marL="1091451" indent="-218290" eaLnBrk="0" hangingPunct="0">
              <a:defRPr sz="1500">
                <a:solidFill>
                  <a:schemeClr val="tx1"/>
                </a:solidFill>
                <a:latin typeface="Arial" charset="0"/>
                <a:ea typeface="ＭＳ Ｐゴシック" charset="0"/>
              </a:defRPr>
            </a:lvl3pPr>
            <a:lvl4pPr marL="1528031" indent="-218290" eaLnBrk="0" hangingPunct="0">
              <a:defRPr sz="1500">
                <a:solidFill>
                  <a:schemeClr val="tx1"/>
                </a:solidFill>
                <a:latin typeface="Arial" charset="0"/>
                <a:ea typeface="ＭＳ Ｐゴシック" charset="0"/>
              </a:defRPr>
            </a:lvl4pPr>
            <a:lvl5pPr marL="1964611" indent="-218290" eaLnBrk="0" hangingPunct="0">
              <a:defRPr sz="1500">
                <a:solidFill>
                  <a:schemeClr val="tx1"/>
                </a:solidFill>
                <a:latin typeface="Arial" charset="0"/>
                <a:ea typeface="ＭＳ Ｐゴシック" charset="0"/>
              </a:defRPr>
            </a:lvl5pPr>
            <a:lvl6pPr marL="2401192" indent="-218290" eaLnBrk="0" fontAlgn="base" hangingPunct="0">
              <a:spcBef>
                <a:spcPct val="0"/>
              </a:spcBef>
              <a:spcAft>
                <a:spcPct val="0"/>
              </a:spcAft>
              <a:defRPr sz="1500">
                <a:solidFill>
                  <a:schemeClr val="tx1"/>
                </a:solidFill>
                <a:latin typeface="Arial" charset="0"/>
                <a:ea typeface="ＭＳ Ｐゴシック" charset="0"/>
              </a:defRPr>
            </a:lvl6pPr>
            <a:lvl7pPr marL="2837772" indent="-218290" eaLnBrk="0" fontAlgn="base" hangingPunct="0">
              <a:spcBef>
                <a:spcPct val="0"/>
              </a:spcBef>
              <a:spcAft>
                <a:spcPct val="0"/>
              </a:spcAft>
              <a:defRPr sz="1500">
                <a:solidFill>
                  <a:schemeClr val="tx1"/>
                </a:solidFill>
                <a:latin typeface="Arial" charset="0"/>
                <a:ea typeface="ＭＳ Ｐゴシック" charset="0"/>
              </a:defRPr>
            </a:lvl7pPr>
            <a:lvl8pPr marL="3274352" indent="-218290" eaLnBrk="0" fontAlgn="base" hangingPunct="0">
              <a:spcBef>
                <a:spcPct val="0"/>
              </a:spcBef>
              <a:spcAft>
                <a:spcPct val="0"/>
              </a:spcAft>
              <a:defRPr sz="1500">
                <a:solidFill>
                  <a:schemeClr val="tx1"/>
                </a:solidFill>
                <a:latin typeface="Arial" charset="0"/>
                <a:ea typeface="ＭＳ Ｐゴシック" charset="0"/>
              </a:defRPr>
            </a:lvl8pPr>
            <a:lvl9pPr marL="3710932" indent="-218290" eaLnBrk="0" fontAlgn="base" hangingPunct="0">
              <a:spcBef>
                <a:spcPct val="0"/>
              </a:spcBef>
              <a:spcAft>
                <a:spcPct val="0"/>
              </a:spcAft>
              <a:defRPr sz="1500">
                <a:solidFill>
                  <a:schemeClr val="tx1"/>
                </a:solidFill>
                <a:latin typeface="Arial" charset="0"/>
                <a:ea typeface="ＭＳ Ｐゴシック" charset="0"/>
              </a:defRPr>
            </a:lvl9pPr>
          </a:lstStyle>
          <a:p>
            <a:pPr eaLnBrk="1" hangingPunct="1">
              <a:defRPr/>
            </a:pPr>
            <a:r>
              <a:rPr lang="de-DE" sz="800"/>
              <a:t>020207DU_he_040202_051</a:t>
            </a:r>
          </a:p>
        </p:txBody>
      </p:sp>
      <p:sp>
        <p:nvSpPr>
          <p:cNvPr id="114691" name="pg num"/>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eaLnBrk="0" hangingPunct="0">
              <a:defRPr sz="1500">
                <a:solidFill>
                  <a:schemeClr val="tx1"/>
                </a:solidFill>
                <a:latin typeface="Arial" pitchFamily="34" charset="0"/>
                <a:ea typeface="ＭＳ Ｐゴシック" pitchFamily="34" charset="-128"/>
              </a:defRPr>
            </a:lvl1pPr>
            <a:lvl2pPr marL="709443" indent="-272863" eaLnBrk="0" hangingPunct="0">
              <a:defRPr sz="1500">
                <a:solidFill>
                  <a:schemeClr val="tx1"/>
                </a:solidFill>
                <a:latin typeface="Arial" pitchFamily="34" charset="0"/>
                <a:ea typeface="ＭＳ Ｐゴシック" pitchFamily="34" charset="-128"/>
              </a:defRPr>
            </a:lvl2pPr>
            <a:lvl3pPr marL="1091451" indent="-218290" eaLnBrk="0" hangingPunct="0">
              <a:defRPr sz="1500">
                <a:solidFill>
                  <a:schemeClr val="tx1"/>
                </a:solidFill>
                <a:latin typeface="Arial" pitchFamily="34" charset="0"/>
                <a:ea typeface="ＭＳ Ｐゴシック" pitchFamily="34" charset="-128"/>
              </a:defRPr>
            </a:lvl3pPr>
            <a:lvl4pPr marL="1528031" indent="-218290" eaLnBrk="0" hangingPunct="0">
              <a:defRPr sz="1500">
                <a:solidFill>
                  <a:schemeClr val="tx1"/>
                </a:solidFill>
                <a:latin typeface="Arial" pitchFamily="34" charset="0"/>
                <a:ea typeface="ＭＳ Ｐゴシック" pitchFamily="34" charset="-128"/>
              </a:defRPr>
            </a:lvl4pPr>
            <a:lvl5pPr marL="1964611" indent="-218290" eaLnBrk="0" hangingPunct="0">
              <a:defRPr sz="1500">
                <a:solidFill>
                  <a:schemeClr val="tx1"/>
                </a:solidFill>
                <a:latin typeface="Arial" pitchFamily="34" charset="0"/>
                <a:ea typeface="ＭＳ Ｐゴシック" pitchFamily="34" charset="-128"/>
              </a:defRPr>
            </a:lvl5pPr>
            <a:lvl6pPr marL="2401192" indent="-218290" eaLnBrk="0" fontAlgn="base" hangingPunct="0">
              <a:spcBef>
                <a:spcPct val="0"/>
              </a:spcBef>
              <a:spcAft>
                <a:spcPct val="0"/>
              </a:spcAft>
              <a:defRPr sz="1500">
                <a:solidFill>
                  <a:schemeClr val="tx1"/>
                </a:solidFill>
                <a:latin typeface="Arial" pitchFamily="34" charset="0"/>
                <a:ea typeface="ＭＳ Ｐゴシック" pitchFamily="34" charset="-128"/>
              </a:defRPr>
            </a:lvl6pPr>
            <a:lvl7pPr marL="2837772" indent="-218290" eaLnBrk="0" fontAlgn="base" hangingPunct="0">
              <a:spcBef>
                <a:spcPct val="0"/>
              </a:spcBef>
              <a:spcAft>
                <a:spcPct val="0"/>
              </a:spcAft>
              <a:defRPr sz="1500">
                <a:solidFill>
                  <a:schemeClr val="tx1"/>
                </a:solidFill>
                <a:latin typeface="Arial" pitchFamily="34" charset="0"/>
                <a:ea typeface="ＭＳ Ｐゴシック" pitchFamily="34" charset="-128"/>
              </a:defRPr>
            </a:lvl7pPr>
            <a:lvl8pPr marL="3274352" indent="-218290" eaLnBrk="0" fontAlgn="base" hangingPunct="0">
              <a:spcBef>
                <a:spcPct val="0"/>
              </a:spcBef>
              <a:spcAft>
                <a:spcPct val="0"/>
              </a:spcAft>
              <a:defRPr sz="1500">
                <a:solidFill>
                  <a:schemeClr val="tx1"/>
                </a:solidFill>
                <a:latin typeface="Arial" pitchFamily="34" charset="0"/>
                <a:ea typeface="ＭＳ Ｐゴシック" pitchFamily="34" charset="-128"/>
              </a:defRPr>
            </a:lvl8pPr>
            <a:lvl9pPr marL="3710932" indent="-218290" eaLnBrk="0" fontAlgn="base" hangingPunct="0">
              <a:spcBef>
                <a:spcPct val="0"/>
              </a:spcBef>
              <a:spcAft>
                <a:spcPct val="0"/>
              </a:spcAft>
              <a:defRPr sz="1500">
                <a:solidFill>
                  <a:schemeClr val="tx1"/>
                </a:solidFill>
                <a:latin typeface="Arial" pitchFamily="34" charset="0"/>
                <a:ea typeface="ＭＳ Ｐゴシック" pitchFamily="34" charset="-128"/>
              </a:defRPr>
            </a:lvl9pPr>
          </a:lstStyle>
          <a:p>
            <a:pPr eaLnBrk="1" hangingPunct="1">
              <a:defRPr/>
            </a:pPr>
            <a:fld id="{A802BCD2-1EF1-4A5C-970E-B148FF1410B1}" type="slidenum">
              <a:rPr lang="de-DE" altLang="en-US" sz="1100"/>
              <a:pPr eaLnBrk="1" hangingPunct="1">
                <a:defRPr/>
              </a:pPr>
              <a:t>24</a:t>
            </a:fld>
            <a:endParaRPr lang="de-DE" altLang="en-US" sz="1100"/>
          </a:p>
        </p:txBody>
      </p:sp>
      <p:sp>
        <p:nvSpPr>
          <p:cNvPr id="114692" name="Rectangle 2"/>
          <p:cNvSpPr>
            <a:spLocks noGrp="1" noRot="1" noChangeAspect="1" noChangeArrowheads="1" noTextEdit="1"/>
          </p:cNvSpPr>
          <p:nvPr>
            <p:ph type="sldImg"/>
          </p:nvPr>
        </p:nvSpPr>
        <p:spPr>
          <a:ln/>
        </p:spPr>
      </p:sp>
      <p:sp>
        <p:nvSpPr>
          <p:cNvPr id="114693"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cs typeface="+mn-cs"/>
            </a:endParaRPr>
          </a:p>
        </p:txBody>
      </p:sp>
    </p:spTree>
    <p:extLst>
      <p:ext uri="{BB962C8B-B14F-4D97-AF65-F5344CB8AC3E}">
        <p14:creationId xmlns:p14="http://schemas.microsoft.com/office/powerpoint/2010/main" val="3738462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Presentation_Title">
    <p:spTree>
      <p:nvGrpSpPr>
        <p:cNvPr id="1" name=""/>
        <p:cNvGrpSpPr/>
        <p:nvPr/>
      </p:nvGrpSpPr>
      <p:grpSpPr>
        <a:xfrm>
          <a:off x="0" y="0"/>
          <a:ext cx="0" cy="0"/>
          <a:chOff x="0" y="0"/>
          <a:chExt cx="0" cy="0"/>
        </a:xfrm>
      </p:grpSpPr>
      <p:sp>
        <p:nvSpPr>
          <p:cNvPr id="9" name="Text Placeholder 2"/>
          <p:cNvSpPr>
            <a:spLocks noGrp="1"/>
          </p:cNvSpPr>
          <p:nvPr>
            <p:ph type="body" sz="quarter" idx="11" hasCustomPrompt="1"/>
          </p:nvPr>
        </p:nvSpPr>
        <p:spPr>
          <a:xfrm>
            <a:off x="457200" y="3575304"/>
            <a:ext cx="8138160" cy="1133856"/>
          </a:xfrm>
        </p:spPr>
        <p:txBody>
          <a:bodyPr tIns="45720" rIns="82296" bIns="45720" anchor="b" anchorCtr="0"/>
          <a:lstStyle>
            <a:lvl1pPr>
              <a:lnSpc>
                <a:spcPct val="100000"/>
              </a:lnSpc>
              <a:spcBef>
                <a:spcPts val="0"/>
              </a:spcBef>
              <a:defRPr sz="3000" spc="0" baseline="0">
                <a:solidFill>
                  <a:schemeClr val="tx1"/>
                </a:solidFill>
                <a:latin typeface="+mj-lt"/>
              </a:defRPr>
            </a:lvl1pPr>
            <a:lvl2pPr>
              <a:spcBef>
                <a:spcPts val="1200"/>
              </a:spcBef>
              <a:defRPr sz="2000" b="1" baseline="0">
                <a:solidFill>
                  <a:schemeClr val="accent2"/>
                </a:solidFill>
              </a:defRPr>
            </a:lvl2pPr>
          </a:lstStyle>
          <a:p>
            <a:pPr lvl="0"/>
            <a:r>
              <a:rPr lang="en-US" dirty="0"/>
              <a:t>Presentation Title</a:t>
            </a:r>
          </a:p>
        </p:txBody>
      </p:sp>
      <p:sp>
        <p:nvSpPr>
          <p:cNvPr id="7" name="Text Placeholder 6"/>
          <p:cNvSpPr>
            <a:spLocks noGrp="1"/>
          </p:cNvSpPr>
          <p:nvPr>
            <p:ph type="body" sz="quarter" idx="13" hasCustomPrompt="1"/>
          </p:nvPr>
        </p:nvSpPr>
        <p:spPr>
          <a:xfrm>
            <a:off x="457200" y="4882896"/>
            <a:ext cx="8138160" cy="612648"/>
          </a:xfrm>
        </p:spPr>
        <p:txBody>
          <a:bodyPr/>
          <a:lstStyle>
            <a:lvl1pPr>
              <a:spcBef>
                <a:spcPts val="200"/>
              </a:spcBef>
              <a:defRPr sz="1800"/>
            </a:lvl1pPr>
          </a:lstStyle>
          <a:p>
            <a:pPr lvl="0"/>
            <a:r>
              <a:rPr lang="en-US" dirty="0"/>
              <a:t>Presenter (s) Name</a:t>
            </a:r>
            <a:br>
              <a:rPr lang="en-US" dirty="0"/>
            </a:br>
            <a:r>
              <a:rPr lang="en-US" dirty="0"/>
              <a:t>Date</a:t>
            </a:r>
          </a:p>
        </p:txBody>
      </p:sp>
    </p:spTree>
    <p:extLst>
      <p:ext uri="{BB962C8B-B14F-4D97-AF65-F5344CB8AC3E}">
        <p14:creationId xmlns:p14="http://schemas.microsoft.com/office/powerpoint/2010/main" val="1296212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825520"/>
            <a:ext cx="8235950" cy="369332"/>
          </a:xfrm>
        </p:spPr>
        <p:txBody>
          <a:bodyPr wrap="square" rIns="0" anchor="t" anchorCtr="0">
            <a:spAutoFit/>
          </a:bodyPr>
          <a:lstStyle>
            <a:lvl1pPr algn="l">
              <a:lnSpc>
                <a:spcPct val="100000"/>
              </a:lnSpc>
              <a:defRPr sz="2400" b="1" cap="none" spc="0" baseline="0"/>
            </a:lvl1pPr>
          </a:lstStyle>
          <a:p>
            <a:r>
              <a:rPr lang="en-US" dirty="0"/>
              <a:t>Section Divider Title</a:t>
            </a:r>
          </a:p>
        </p:txBody>
      </p:sp>
      <p:sp>
        <p:nvSpPr>
          <p:cNvPr id="3" name="Text Placeholder 2"/>
          <p:cNvSpPr>
            <a:spLocks noGrp="1"/>
          </p:cNvSpPr>
          <p:nvPr>
            <p:ph type="body" idx="1" hasCustomPrompt="1"/>
          </p:nvPr>
        </p:nvSpPr>
        <p:spPr>
          <a:xfrm>
            <a:off x="457200" y="3429000"/>
            <a:ext cx="8235950" cy="184666"/>
          </a:xfrm>
        </p:spPr>
        <p:txBody>
          <a:bodyPr wrap="square" anchor="t" anchorCtr="0">
            <a:spAutoFit/>
          </a:bodyPr>
          <a:lstStyle>
            <a:lvl1pPr marL="0" indent="0">
              <a:lnSpc>
                <a:spcPct val="100000"/>
              </a:lnSpc>
              <a:spcBef>
                <a:spcPts val="0"/>
              </a:spcBef>
              <a:spcAft>
                <a:spcPts val="0"/>
              </a:spcAft>
              <a:buNone/>
              <a:defRPr sz="1200" b="1" cap="all" baseline="0">
                <a:solidFill>
                  <a:srgbClr val="5F5F5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add section number</a:t>
            </a:r>
          </a:p>
        </p:txBody>
      </p:sp>
      <p:sp>
        <p:nvSpPr>
          <p:cNvPr id="7" name="Text Placeholder 6"/>
          <p:cNvSpPr>
            <a:spLocks noGrp="1"/>
          </p:cNvSpPr>
          <p:nvPr>
            <p:ph type="body" sz="quarter" idx="10" hasCustomPrompt="1"/>
          </p:nvPr>
        </p:nvSpPr>
        <p:spPr>
          <a:xfrm>
            <a:off x="457200" y="4251960"/>
            <a:ext cx="8235950" cy="320088"/>
          </a:xfrm>
        </p:spPr>
        <p:txBody>
          <a:bodyPr>
            <a:spAutoFit/>
          </a:bodyPr>
          <a:lstStyle>
            <a:lvl1pPr marL="0" indent="0">
              <a:buNone/>
              <a:defRPr sz="1600" b="1" baseline="0">
                <a:solidFill>
                  <a:schemeClr val="accent2"/>
                </a:solidFill>
              </a:defRPr>
            </a:lvl1pPr>
            <a:lvl2pPr marL="233362" indent="0">
              <a:buNone/>
              <a:defRPr/>
            </a:lvl2pPr>
            <a:lvl3pPr marL="457200" indent="0">
              <a:buNone/>
              <a:defRPr/>
            </a:lvl3pPr>
            <a:lvl4pPr marL="690562" indent="0">
              <a:buNone/>
              <a:defRPr/>
            </a:lvl4pPr>
            <a:lvl5pPr marL="914400" indent="0">
              <a:buNone/>
              <a:defRPr/>
            </a:lvl5pPr>
          </a:lstStyle>
          <a:p>
            <a:pPr lvl="0"/>
            <a:r>
              <a:rPr lang="en-US" dirty="0"/>
              <a:t>Optional Speaker Name or Subtitle</a:t>
            </a:r>
          </a:p>
        </p:txBody>
      </p:sp>
      <p:cxnSp>
        <p:nvCxnSpPr>
          <p:cNvPr id="8" name="Straight Connector 7"/>
          <p:cNvCxnSpPr/>
          <p:nvPr userDrawn="1"/>
        </p:nvCxnSpPr>
        <p:spPr>
          <a:xfrm>
            <a:off x="457197" y="3665372"/>
            <a:ext cx="8235953" cy="0"/>
          </a:xfrm>
          <a:prstGeom prst="line">
            <a:avLst/>
          </a:prstGeom>
          <a:ln w="12700">
            <a:solidFill>
              <a:srgbClr val="5E5F5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293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fault_Subtitle">
    <p:spTree>
      <p:nvGrpSpPr>
        <p:cNvPr id="1" name=""/>
        <p:cNvGrpSpPr/>
        <p:nvPr/>
      </p:nvGrpSpPr>
      <p:grpSpPr>
        <a:xfrm>
          <a:off x="0" y="0"/>
          <a:ext cx="0" cy="0"/>
          <a:chOff x="0" y="0"/>
          <a:chExt cx="0" cy="0"/>
        </a:xfrm>
      </p:grpSpPr>
      <p:sp>
        <p:nvSpPr>
          <p:cNvPr id="6" name="Text Placeholder FN"/>
          <p:cNvSpPr>
            <a:spLocks noGrp="1"/>
          </p:cNvSpPr>
          <p:nvPr>
            <p:ph type="ftr" sz="quarter" idx="3" hasCustomPrompt="1"/>
          </p:nvPr>
        </p:nvSpPr>
        <p:spPr>
          <a:xfrm>
            <a:off x="457200" y="6320784"/>
            <a:ext cx="8001000" cy="182880"/>
          </a:xfrm>
        </p:spPr>
        <p:txBody>
          <a:bodyPr vert="horz" lIns="0" tIns="0" rIns="0" bIns="18288" rtlCol="0" anchor="b" anchorCtr="0">
            <a:spAutoFit/>
          </a:bodyPr>
          <a:lstStyle>
            <a:lvl1pPr>
              <a:defRPr lang="en-US" sz="800" b="1" baseline="0" smtClean="0"/>
            </a:lvl1pPr>
          </a:lstStyle>
          <a:p>
            <a:pPr>
              <a:lnSpc>
                <a:spcPct val="90000"/>
              </a:lnSpc>
              <a:buClr>
                <a:srgbClr val="58595B"/>
              </a:buClr>
              <a:buFont typeface="+mj-lt"/>
              <a:buNone/>
            </a:pPr>
            <a:r>
              <a:rPr lang="en-US" dirty="0"/>
              <a:t>Sources</a:t>
            </a:r>
          </a:p>
          <a:p>
            <a:pPr>
              <a:lnSpc>
                <a:spcPct val="90000"/>
              </a:lnSpc>
              <a:buClr>
                <a:srgbClr val="58595B"/>
              </a:buClr>
              <a:buFont typeface="+mj-lt"/>
              <a:buNone/>
            </a:pPr>
            <a:r>
              <a:rPr lang="en-US" dirty="0"/>
              <a:t>1. Footnotes</a:t>
            </a:r>
          </a:p>
        </p:txBody>
      </p:sp>
      <p:sp>
        <p:nvSpPr>
          <p:cNvPr id="4" name="Text Placeholder 3"/>
          <p:cNvSpPr>
            <a:spLocks noGrp="1"/>
          </p:cNvSpPr>
          <p:nvPr>
            <p:ph type="body" sz="quarter" idx="10" hasCustomPrompt="1"/>
          </p:nvPr>
        </p:nvSpPr>
        <p:spPr>
          <a:xfrm>
            <a:off x="457199" y="1097280"/>
            <a:ext cx="8220456" cy="246888"/>
          </a:xfrm>
        </p:spPr>
        <p:txBody>
          <a:bodyPr/>
          <a:lstStyle>
            <a:lvl1pPr>
              <a:lnSpc>
                <a:spcPct val="100000"/>
              </a:lnSpc>
              <a:spcBef>
                <a:spcPts val="1000"/>
              </a:spcBef>
              <a:spcAft>
                <a:spcPts val="600"/>
              </a:spcAft>
              <a:defRPr sz="1600"/>
            </a:lvl1pPr>
          </a:lstStyle>
          <a:p>
            <a:pPr lvl="0"/>
            <a:r>
              <a:rPr lang="en-US" dirty="0"/>
              <a:t>Click to Add Optional Slide Subtitle</a:t>
            </a:r>
          </a:p>
        </p:txBody>
      </p:sp>
      <p:sp>
        <p:nvSpPr>
          <p:cNvPr id="5" name="Title 2"/>
          <p:cNvSpPr>
            <a:spLocks noGrp="1"/>
          </p:cNvSpPr>
          <p:nvPr>
            <p:ph type="title" hasCustomPrompt="1"/>
          </p:nvPr>
        </p:nvSpPr>
        <p:spPr>
          <a:xfrm>
            <a:off x="457200" y="731520"/>
            <a:ext cx="8220456" cy="307777"/>
          </a:xfrm>
        </p:spPr>
        <p:txBody>
          <a:bodyPr/>
          <a:lstStyle>
            <a:lvl1pPr>
              <a:defRPr/>
            </a:lvl1pPr>
          </a:lstStyle>
          <a:p>
            <a:r>
              <a:rPr lang="en-US" dirty="0"/>
              <a:t>Click to add title</a:t>
            </a:r>
          </a:p>
        </p:txBody>
      </p:sp>
    </p:spTree>
    <p:extLst>
      <p:ext uri="{BB962C8B-B14F-4D97-AF65-F5344CB8AC3E}">
        <p14:creationId xmlns:p14="http://schemas.microsoft.com/office/powerpoint/2010/main" val="3899217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457200" y="731520"/>
            <a:ext cx="8220456" cy="307777"/>
          </a:xfrm>
        </p:spPr>
        <p:txBody>
          <a:bodyPr/>
          <a:lstStyle>
            <a:lvl1pPr>
              <a:defRPr/>
            </a:lvl1pPr>
          </a:lstStyle>
          <a:p>
            <a:r>
              <a:rPr lang="en-US" dirty="0"/>
              <a:t>Color Palette RGB Breakdowns</a:t>
            </a:r>
          </a:p>
        </p:txBody>
      </p:sp>
      <p:sp>
        <p:nvSpPr>
          <p:cNvPr id="4" name="Rectangle 10"/>
          <p:cNvSpPr>
            <a:spLocks noChangeArrowheads="1"/>
          </p:cNvSpPr>
          <p:nvPr userDrawn="1"/>
        </p:nvSpPr>
        <p:spPr bwMode="gray">
          <a:xfrm>
            <a:off x="452712" y="1554163"/>
            <a:ext cx="7831943" cy="215444"/>
          </a:xfrm>
          <a:prstGeom prst="rect">
            <a:avLst/>
          </a:prstGeom>
          <a:noFill/>
          <a:ln w="9525">
            <a:noFill/>
            <a:miter lim="800000"/>
            <a:headEnd/>
            <a:tailEnd/>
          </a:ln>
          <a:effectLst/>
        </p:spPr>
        <p:txBody>
          <a:bodyPr wrap="square" lIns="0" tIns="0" rIns="0" bIns="0">
            <a:spAutoFit/>
          </a:bodyPr>
          <a:lstStyle/>
          <a:p>
            <a:r>
              <a:rPr lang="en-US" altLang="en-US" sz="1400" b="1" dirty="0">
                <a:cs typeface="Arial" pitchFamily="34" charset="0"/>
              </a:rPr>
              <a:t>PRIMARY COLORS</a:t>
            </a:r>
          </a:p>
        </p:txBody>
      </p:sp>
      <p:sp>
        <p:nvSpPr>
          <p:cNvPr id="5" name="Rectangle 66"/>
          <p:cNvSpPr>
            <a:spLocks noChangeArrowheads="1"/>
          </p:cNvSpPr>
          <p:nvPr userDrawn="1"/>
        </p:nvSpPr>
        <p:spPr bwMode="gray">
          <a:xfrm>
            <a:off x="452712" y="3055733"/>
            <a:ext cx="5931852" cy="215444"/>
          </a:xfrm>
          <a:prstGeom prst="rect">
            <a:avLst/>
          </a:prstGeom>
          <a:noFill/>
          <a:ln w="9525">
            <a:noFill/>
            <a:miter lim="800000"/>
            <a:headEnd/>
            <a:tailEnd/>
          </a:ln>
          <a:effectLst/>
        </p:spPr>
        <p:txBody>
          <a:bodyPr lIns="0" tIns="0" rIns="0" bIns="0">
            <a:spAutoFit/>
          </a:bodyPr>
          <a:lstStyle/>
          <a:p>
            <a:r>
              <a:rPr lang="en-US" altLang="en-US" sz="1400" b="1" dirty="0">
                <a:cs typeface="Arial" pitchFamily="34" charset="0"/>
              </a:rPr>
              <a:t>CHART COLORS</a:t>
            </a:r>
          </a:p>
        </p:txBody>
      </p:sp>
      <p:sp>
        <p:nvSpPr>
          <p:cNvPr id="6" name="Rectangle 77"/>
          <p:cNvSpPr>
            <a:spLocks noChangeArrowheads="1"/>
          </p:cNvSpPr>
          <p:nvPr userDrawn="1"/>
        </p:nvSpPr>
        <p:spPr bwMode="gray">
          <a:xfrm>
            <a:off x="5567764" y="4881759"/>
            <a:ext cx="445404" cy="234472"/>
          </a:xfrm>
          <a:prstGeom prst="rect">
            <a:avLst/>
          </a:prstGeom>
          <a:noFill/>
          <a:ln w="9525">
            <a:noFill/>
            <a:miter lim="800000"/>
            <a:headEnd/>
            <a:tailEnd/>
          </a:ln>
          <a:effectLst/>
        </p:spPr>
        <p:txBody>
          <a:bodyPr lIns="45720">
            <a:spAutoFit/>
          </a:bodyPr>
          <a:lstStyle/>
          <a:p>
            <a:pPr>
              <a:spcBef>
                <a:spcPct val="50000"/>
              </a:spcBef>
              <a:buClr>
                <a:srgbClr val="000000"/>
              </a:buClr>
              <a:buFont typeface="Symbol" pitchFamily="18" charset="2"/>
              <a:buNone/>
              <a:tabLst>
                <a:tab pos="404813" algn="r"/>
              </a:tabLst>
            </a:pPr>
            <a:endParaRPr lang="en-US" altLang="en-US" sz="800" dirty="0">
              <a:solidFill>
                <a:srgbClr val="000000"/>
              </a:solidFill>
            </a:endParaRPr>
          </a:p>
        </p:txBody>
      </p:sp>
      <p:sp>
        <p:nvSpPr>
          <p:cNvPr id="7" name="Rectangle 66"/>
          <p:cNvSpPr>
            <a:spLocks noChangeArrowheads="1"/>
          </p:cNvSpPr>
          <p:nvPr userDrawn="1"/>
        </p:nvSpPr>
        <p:spPr bwMode="gray">
          <a:xfrm>
            <a:off x="452712" y="4749329"/>
            <a:ext cx="5931852" cy="215444"/>
          </a:xfrm>
          <a:prstGeom prst="rect">
            <a:avLst/>
          </a:prstGeom>
          <a:noFill/>
          <a:ln w="9525">
            <a:noFill/>
            <a:miter lim="800000"/>
            <a:headEnd/>
            <a:tailEnd/>
          </a:ln>
          <a:effectLst/>
        </p:spPr>
        <p:txBody>
          <a:bodyPr lIns="0" tIns="0" rIns="0" bIns="0">
            <a:spAutoFit/>
          </a:bodyPr>
          <a:lstStyle/>
          <a:p>
            <a:r>
              <a:rPr lang="en-US" altLang="en-US" sz="1400" b="1" dirty="0">
                <a:cs typeface="Arial" pitchFamily="34" charset="0"/>
              </a:rPr>
              <a:t>EXTENDED CHART COLORS</a:t>
            </a:r>
          </a:p>
        </p:txBody>
      </p:sp>
      <p:sp>
        <p:nvSpPr>
          <p:cNvPr id="8" name="Rectangle 77"/>
          <p:cNvSpPr>
            <a:spLocks noChangeArrowheads="1"/>
          </p:cNvSpPr>
          <p:nvPr userDrawn="1"/>
        </p:nvSpPr>
        <p:spPr bwMode="gray">
          <a:xfrm>
            <a:off x="1967536" y="2466665"/>
            <a:ext cx="1232864" cy="338554"/>
          </a:xfrm>
          <a:prstGeom prst="rect">
            <a:avLst/>
          </a:prstGeom>
          <a:noFill/>
          <a:ln w="9525">
            <a:noFill/>
            <a:miter lim="800000"/>
            <a:headEnd/>
            <a:tailEnd/>
          </a:ln>
          <a:effectLst/>
        </p:spPr>
        <p:txBody>
          <a:bodyPr wrap="square" lIns="45720">
            <a:spAutoFit/>
          </a:bodyPr>
          <a:lstStyle/>
          <a:p>
            <a:pPr>
              <a:spcBef>
                <a:spcPct val="50000"/>
              </a:spcBef>
              <a:buClr>
                <a:srgbClr val="000000"/>
              </a:buClr>
              <a:buFont typeface="Symbol" pitchFamily="18" charset="2"/>
              <a:buNone/>
              <a:tabLst>
                <a:tab pos="404813" algn="r"/>
              </a:tabLst>
            </a:pPr>
            <a:r>
              <a:rPr lang="pt-BR" altLang="en-US" sz="800" dirty="0"/>
              <a:t>Large Color Field, </a:t>
            </a:r>
            <a:br>
              <a:rPr lang="pt-BR" altLang="en-US" sz="800" dirty="0"/>
            </a:br>
            <a:r>
              <a:rPr lang="pt-BR" altLang="en-US" sz="800" dirty="0"/>
              <a:t>All-Purpose Template</a:t>
            </a:r>
          </a:p>
        </p:txBody>
      </p:sp>
      <p:sp>
        <p:nvSpPr>
          <p:cNvPr id="9" name="Rectangle 77"/>
          <p:cNvSpPr>
            <a:spLocks noChangeArrowheads="1"/>
          </p:cNvSpPr>
          <p:nvPr userDrawn="1"/>
        </p:nvSpPr>
        <p:spPr bwMode="gray">
          <a:xfrm>
            <a:off x="4239770" y="2466665"/>
            <a:ext cx="1109470" cy="338554"/>
          </a:xfrm>
          <a:prstGeom prst="rect">
            <a:avLst/>
          </a:prstGeom>
          <a:noFill/>
          <a:ln w="9525">
            <a:noFill/>
            <a:miter lim="800000"/>
            <a:headEnd/>
            <a:tailEnd/>
          </a:ln>
          <a:effectLst/>
        </p:spPr>
        <p:txBody>
          <a:bodyPr wrap="square" lIns="45720">
            <a:spAutoFit/>
          </a:bodyPr>
          <a:lstStyle/>
          <a:p>
            <a:pPr>
              <a:spcBef>
                <a:spcPct val="50000"/>
              </a:spcBef>
              <a:buClr>
                <a:srgbClr val="000000"/>
              </a:buClr>
              <a:buFont typeface="Symbol" pitchFamily="18" charset="2"/>
              <a:buNone/>
              <a:tabLst>
                <a:tab pos="404813" algn="r"/>
              </a:tabLst>
            </a:pPr>
            <a:r>
              <a:rPr lang="pt-BR" altLang="en-US" sz="800" dirty="0"/>
              <a:t>Large Color Field, Auditorium Template</a:t>
            </a:r>
          </a:p>
        </p:txBody>
      </p:sp>
      <p:sp>
        <p:nvSpPr>
          <p:cNvPr id="10" name="Rectangle 13"/>
          <p:cNvSpPr>
            <a:spLocks noChangeArrowheads="1"/>
          </p:cNvSpPr>
          <p:nvPr userDrawn="1"/>
        </p:nvSpPr>
        <p:spPr bwMode="gray">
          <a:xfrm>
            <a:off x="3482358" y="2467953"/>
            <a:ext cx="738907" cy="338554"/>
          </a:xfrm>
          <a:prstGeom prst="rect">
            <a:avLst/>
          </a:prstGeom>
          <a:noFill/>
          <a:ln w="9525">
            <a:noFill/>
            <a:miter lim="800000"/>
            <a:headEnd/>
            <a:tailEnd/>
          </a:ln>
          <a:effectLst/>
        </p:spPr>
        <p:txBody>
          <a:bodyPr lIns="45720">
            <a:spAutoFit/>
          </a:bodyPr>
          <a:lstStyle/>
          <a:p>
            <a:pPr>
              <a:spcBef>
                <a:spcPct val="50000"/>
              </a:spcBef>
              <a:buClr>
                <a:srgbClr val="000000"/>
              </a:buClr>
              <a:buFont typeface="Symbol" pitchFamily="18" charset="2"/>
              <a:buNone/>
              <a:tabLst>
                <a:tab pos="404813" algn="r"/>
              </a:tabLst>
            </a:pPr>
            <a:r>
              <a:rPr lang="en-US" altLang="en-US" sz="800" dirty="0"/>
              <a:t>Auditorium</a:t>
            </a:r>
            <a:br>
              <a:rPr lang="en-US" altLang="en-US" sz="800" dirty="0"/>
            </a:br>
            <a:r>
              <a:rPr lang="en-US" altLang="en-US" sz="800" dirty="0"/>
              <a:t>Background</a:t>
            </a:r>
          </a:p>
        </p:txBody>
      </p:sp>
      <p:sp>
        <p:nvSpPr>
          <p:cNvPr id="11" name="Rectangle 10"/>
          <p:cNvSpPr>
            <a:spLocks noChangeArrowheads="1"/>
          </p:cNvSpPr>
          <p:nvPr userDrawn="1"/>
        </p:nvSpPr>
        <p:spPr bwMode="gray">
          <a:xfrm>
            <a:off x="5770909" y="2467953"/>
            <a:ext cx="738907" cy="215444"/>
          </a:xfrm>
          <a:prstGeom prst="rect">
            <a:avLst/>
          </a:prstGeom>
          <a:noFill/>
          <a:ln w="9525">
            <a:noFill/>
            <a:miter lim="800000"/>
            <a:headEnd/>
            <a:tailEnd/>
          </a:ln>
          <a:effectLst/>
        </p:spPr>
        <p:txBody>
          <a:bodyPr lIns="45720">
            <a:spAutoFit/>
          </a:bodyPr>
          <a:lstStyle/>
          <a:p>
            <a:pPr>
              <a:spcBef>
                <a:spcPct val="50000"/>
              </a:spcBef>
              <a:buClr>
                <a:srgbClr val="000000"/>
              </a:buClr>
              <a:buFont typeface="Symbol" pitchFamily="18" charset="2"/>
              <a:buNone/>
              <a:tabLst>
                <a:tab pos="404813" algn="r"/>
              </a:tabLst>
            </a:pPr>
            <a:r>
              <a:rPr lang="en-US" altLang="en-US" sz="800" dirty="0"/>
              <a:t>Lines</a:t>
            </a:r>
          </a:p>
        </p:txBody>
      </p:sp>
      <p:sp>
        <p:nvSpPr>
          <p:cNvPr id="12" name="Freeform 11"/>
          <p:cNvSpPr/>
          <p:nvPr userDrawn="1"/>
        </p:nvSpPr>
        <p:spPr>
          <a:xfrm>
            <a:off x="6323457" y="3999993"/>
            <a:ext cx="763143" cy="1328928"/>
          </a:xfrm>
          <a:custGeom>
            <a:avLst/>
            <a:gdLst>
              <a:gd name="connsiteX0" fmla="*/ 1243584 w 1243584"/>
              <a:gd name="connsiteY0" fmla="*/ 0 h 1524000"/>
              <a:gd name="connsiteX1" fmla="*/ 853440 w 1243584"/>
              <a:gd name="connsiteY1" fmla="*/ 0 h 1524000"/>
              <a:gd name="connsiteX2" fmla="*/ 853440 w 1243584"/>
              <a:gd name="connsiteY2" fmla="*/ 1524000 h 1524000"/>
              <a:gd name="connsiteX3" fmla="*/ 0 w 1243584"/>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1243584" h="1524000">
                <a:moveTo>
                  <a:pt x="1243584" y="0"/>
                </a:moveTo>
                <a:lnTo>
                  <a:pt x="853440" y="0"/>
                </a:lnTo>
                <a:lnTo>
                  <a:pt x="853440" y="1524000"/>
                </a:lnTo>
                <a:lnTo>
                  <a:pt x="0" y="1524000"/>
                </a:lnTo>
              </a:path>
            </a:pathLst>
          </a:custGeom>
          <a:noFill/>
          <a:ln w="19050">
            <a:solidFill>
              <a:schemeClr val="accent6"/>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E1E6"/>
              </a:solidFill>
            </a:endParaRPr>
          </a:p>
        </p:txBody>
      </p:sp>
      <p:sp>
        <p:nvSpPr>
          <p:cNvPr id="13" name="Freeform 12"/>
          <p:cNvSpPr/>
          <p:nvPr userDrawn="1"/>
        </p:nvSpPr>
        <p:spPr>
          <a:xfrm>
            <a:off x="5681472" y="2114995"/>
            <a:ext cx="1072896" cy="1572768"/>
          </a:xfrm>
          <a:custGeom>
            <a:avLst/>
            <a:gdLst>
              <a:gd name="connsiteX0" fmla="*/ 792480 w 1072896"/>
              <a:gd name="connsiteY0" fmla="*/ 0 h 1572768"/>
              <a:gd name="connsiteX1" fmla="*/ 1072896 w 1072896"/>
              <a:gd name="connsiteY1" fmla="*/ 0 h 1572768"/>
              <a:gd name="connsiteX2" fmla="*/ 1072896 w 1072896"/>
              <a:gd name="connsiteY2" fmla="*/ 1572768 h 1572768"/>
              <a:gd name="connsiteX3" fmla="*/ 0 w 1072896"/>
              <a:gd name="connsiteY3" fmla="*/ 1572768 h 1572768"/>
            </a:gdLst>
            <a:ahLst/>
            <a:cxnLst>
              <a:cxn ang="0">
                <a:pos x="connsiteX0" y="connsiteY0"/>
              </a:cxn>
              <a:cxn ang="0">
                <a:pos x="connsiteX1" y="connsiteY1"/>
              </a:cxn>
              <a:cxn ang="0">
                <a:pos x="connsiteX2" y="connsiteY2"/>
              </a:cxn>
              <a:cxn ang="0">
                <a:pos x="connsiteX3" y="connsiteY3"/>
              </a:cxn>
            </a:cxnLst>
            <a:rect l="l" t="t" r="r" b="b"/>
            <a:pathLst>
              <a:path w="1072896" h="1572768">
                <a:moveTo>
                  <a:pt x="792480" y="0"/>
                </a:moveTo>
                <a:lnTo>
                  <a:pt x="1072896" y="0"/>
                </a:lnTo>
                <a:lnTo>
                  <a:pt x="1072896" y="1572768"/>
                </a:lnTo>
                <a:lnTo>
                  <a:pt x="0" y="1572768"/>
                </a:lnTo>
              </a:path>
            </a:pathLst>
          </a:custGeom>
          <a:noFill/>
          <a:ln w="19050">
            <a:solidFill>
              <a:schemeClr val="accent6"/>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E1E6"/>
              </a:solidFill>
            </a:endParaRPr>
          </a:p>
        </p:txBody>
      </p:sp>
      <p:cxnSp>
        <p:nvCxnSpPr>
          <p:cNvPr id="14" name="Straight Connector 13"/>
          <p:cNvCxnSpPr/>
          <p:nvPr userDrawn="1"/>
        </p:nvCxnSpPr>
        <p:spPr>
          <a:xfrm>
            <a:off x="6754178" y="2992819"/>
            <a:ext cx="268224"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5"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7034753" y="2728216"/>
            <a:ext cx="1638300" cy="1383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6" name="Group 15"/>
          <p:cNvGrpSpPr/>
          <p:nvPr userDrawn="1"/>
        </p:nvGrpSpPr>
        <p:grpSpPr>
          <a:xfrm>
            <a:off x="452712" y="1870375"/>
            <a:ext cx="5862826" cy="3761767"/>
            <a:chOff x="452712" y="1962132"/>
            <a:chExt cx="5862826" cy="3761767"/>
          </a:xfrm>
        </p:grpSpPr>
        <p:sp>
          <p:nvSpPr>
            <p:cNvPr id="17" name="Rectangle 50"/>
            <p:cNvSpPr>
              <a:spLocks noChangeArrowheads="1"/>
            </p:cNvSpPr>
            <p:nvPr/>
          </p:nvSpPr>
          <p:spPr bwMode="auto">
            <a:xfrm>
              <a:off x="5759426" y="1962132"/>
              <a:ext cx="556112" cy="556112"/>
            </a:xfrm>
            <a:prstGeom prst="rect">
              <a:avLst/>
            </a:prstGeom>
            <a:solidFill>
              <a:srgbClr val="A9A9A9"/>
            </a:solidFill>
            <a:ln w="9525" algn="ctr">
              <a:noFill/>
              <a:miter lim="800000"/>
              <a:headEnd/>
              <a:tailEnd/>
            </a:ln>
            <a:effectLst/>
          </p:spPr>
          <p:txBody>
            <a:bodyPr anchor="t" anchorCtr="0"/>
            <a:lstStyle/>
            <a:p>
              <a:pPr>
                <a:lnSpc>
                  <a:spcPct val="110000"/>
                </a:lnSpc>
                <a:buClr>
                  <a:srgbClr val="000000"/>
                </a:buClr>
                <a:tabLst>
                  <a:tab pos="404813" algn="r"/>
                </a:tabLst>
              </a:pPr>
              <a:r>
                <a:rPr lang="pt-BR" altLang="en-US" sz="800" b="1" dirty="0">
                  <a:solidFill>
                    <a:srgbClr val="FFFFFF"/>
                  </a:solidFill>
                </a:rPr>
                <a:t>R	169</a:t>
              </a:r>
            </a:p>
            <a:p>
              <a:pPr>
                <a:lnSpc>
                  <a:spcPct val="110000"/>
                </a:lnSpc>
                <a:buClr>
                  <a:srgbClr val="000000"/>
                </a:buClr>
                <a:tabLst>
                  <a:tab pos="404813" algn="r"/>
                </a:tabLst>
              </a:pPr>
              <a:r>
                <a:rPr lang="pt-BR" altLang="en-US" sz="800" b="1" dirty="0">
                  <a:solidFill>
                    <a:srgbClr val="FFFFFF"/>
                  </a:solidFill>
                </a:rPr>
                <a:t>G	169</a:t>
              </a:r>
            </a:p>
            <a:p>
              <a:pPr>
                <a:lnSpc>
                  <a:spcPct val="110000"/>
                </a:lnSpc>
                <a:buClr>
                  <a:srgbClr val="000000"/>
                </a:buClr>
                <a:tabLst>
                  <a:tab pos="404813" algn="r"/>
                </a:tabLst>
              </a:pPr>
              <a:r>
                <a:rPr lang="pt-BR" altLang="en-US" sz="800" b="1" dirty="0">
                  <a:solidFill>
                    <a:srgbClr val="FFFFFF"/>
                  </a:solidFill>
                </a:rPr>
                <a:t>B	169</a:t>
              </a:r>
              <a:endParaRPr lang="en-US" altLang="en-US" sz="800" b="1" dirty="0">
                <a:solidFill>
                  <a:srgbClr val="FFFFFF"/>
                </a:solidFill>
              </a:endParaRPr>
            </a:p>
          </p:txBody>
        </p:sp>
        <p:sp>
          <p:nvSpPr>
            <p:cNvPr id="18" name="Rectangle 48"/>
            <p:cNvSpPr>
              <a:spLocks noChangeArrowheads="1"/>
            </p:cNvSpPr>
            <p:nvPr/>
          </p:nvSpPr>
          <p:spPr bwMode="auto">
            <a:xfrm>
              <a:off x="452712" y="1962132"/>
              <a:ext cx="556112" cy="556112"/>
            </a:xfrm>
            <a:prstGeom prst="rect">
              <a:avLst/>
            </a:prstGeom>
            <a:solidFill>
              <a:srgbClr val="005AA4"/>
            </a:solidFill>
            <a:ln w="9525" algn="ctr">
              <a:noFill/>
              <a:miter lim="800000"/>
              <a:headEnd/>
              <a:tailEnd/>
            </a:ln>
            <a:effectLst/>
          </p:spPr>
          <p:txBody>
            <a:bodyPr anchor="t" anchorCtr="0"/>
            <a:lstStyle/>
            <a:p>
              <a:pPr>
                <a:lnSpc>
                  <a:spcPct val="110000"/>
                </a:lnSpc>
                <a:buClr>
                  <a:srgbClr val="000000"/>
                </a:buClr>
                <a:tabLst>
                  <a:tab pos="404813" algn="r"/>
                </a:tabLst>
              </a:pPr>
              <a:r>
                <a:rPr lang="en-US" altLang="en-US" sz="800" b="1" dirty="0">
                  <a:solidFill>
                    <a:srgbClr val="FFFFFF"/>
                  </a:solidFill>
                </a:rPr>
                <a:t>R	0</a:t>
              </a:r>
            </a:p>
            <a:p>
              <a:pPr>
                <a:lnSpc>
                  <a:spcPct val="110000"/>
                </a:lnSpc>
                <a:buClr>
                  <a:srgbClr val="000000"/>
                </a:buClr>
                <a:tabLst>
                  <a:tab pos="404813" algn="r"/>
                </a:tabLst>
              </a:pPr>
              <a:r>
                <a:rPr lang="en-US" altLang="en-US" sz="800" b="1" dirty="0">
                  <a:solidFill>
                    <a:srgbClr val="FFFFFF"/>
                  </a:solidFill>
                </a:rPr>
                <a:t>G	90</a:t>
              </a:r>
            </a:p>
            <a:p>
              <a:pPr>
                <a:lnSpc>
                  <a:spcPct val="110000"/>
                </a:lnSpc>
                <a:buClr>
                  <a:srgbClr val="000000"/>
                </a:buClr>
                <a:tabLst>
                  <a:tab pos="404813" algn="r"/>
                </a:tabLst>
              </a:pPr>
              <a:r>
                <a:rPr lang="en-US" altLang="en-US" sz="800" b="1" dirty="0">
                  <a:solidFill>
                    <a:srgbClr val="FFFFFF"/>
                  </a:solidFill>
                </a:rPr>
                <a:t>B	164</a:t>
              </a:r>
            </a:p>
          </p:txBody>
        </p:sp>
        <p:sp>
          <p:nvSpPr>
            <p:cNvPr id="19" name="Rectangle 57"/>
            <p:cNvSpPr>
              <a:spLocks noChangeArrowheads="1"/>
            </p:cNvSpPr>
            <p:nvPr/>
          </p:nvSpPr>
          <p:spPr bwMode="auto">
            <a:xfrm>
              <a:off x="1210124" y="1962132"/>
              <a:ext cx="556112" cy="556112"/>
            </a:xfrm>
            <a:prstGeom prst="rect">
              <a:avLst/>
            </a:prstGeom>
            <a:solidFill>
              <a:srgbClr val="00A1E2"/>
            </a:solidFill>
            <a:ln w="9525" algn="ctr">
              <a:noFill/>
              <a:miter lim="800000"/>
              <a:headEnd/>
              <a:tailEnd/>
            </a:ln>
            <a:effectLst/>
          </p:spPr>
          <p:txBody>
            <a:bodyPr anchor="t" anchorCtr="0"/>
            <a:lstStyle/>
            <a:p>
              <a:pPr>
                <a:lnSpc>
                  <a:spcPct val="110000"/>
                </a:lnSpc>
                <a:buClr>
                  <a:srgbClr val="000000"/>
                </a:buClr>
                <a:tabLst>
                  <a:tab pos="404813" algn="r"/>
                </a:tabLst>
              </a:pPr>
              <a:r>
                <a:rPr lang="en-US" altLang="en-US" sz="800" b="1" dirty="0">
                  <a:solidFill>
                    <a:srgbClr val="FFFFFF"/>
                  </a:solidFill>
                </a:rPr>
                <a:t>R	0</a:t>
              </a:r>
            </a:p>
            <a:p>
              <a:pPr>
                <a:lnSpc>
                  <a:spcPct val="110000"/>
                </a:lnSpc>
                <a:buClr>
                  <a:srgbClr val="000000"/>
                </a:buClr>
                <a:tabLst>
                  <a:tab pos="404813" algn="r"/>
                </a:tabLst>
              </a:pPr>
              <a:r>
                <a:rPr lang="en-US" altLang="en-US" sz="800" b="1" dirty="0">
                  <a:solidFill>
                    <a:srgbClr val="FFFFFF"/>
                  </a:solidFill>
                </a:rPr>
                <a:t>G	161</a:t>
              </a:r>
            </a:p>
            <a:p>
              <a:pPr>
                <a:lnSpc>
                  <a:spcPct val="110000"/>
                </a:lnSpc>
                <a:buClr>
                  <a:srgbClr val="000000"/>
                </a:buClr>
                <a:tabLst>
                  <a:tab pos="404813" algn="r"/>
                </a:tabLst>
              </a:pPr>
              <a:r>
                <a:rPr lang="en-US" altLang="en-US" sz="800" b="1" dirty="0">
                  <a:solidFill>
                    <a:srgbClr val="FFFFFF"/>
                  </a:solidFill>
                </a:rPr>
                <a:t>B	226</a:t>
              </a:r>
            </a:p>
          </p:txBody>
        </p:sp>
        <p:sp>
          <p:nvSpPr>
            <p:cNvPr id="20" name="Rectangle 50"/>
            <p:cNvSpPr>
              <a:spLocks noChangeArrowheads="1"/>
            </p:cNvSpPr>
            <p:nvPr/>
          </p:nvSpPr>
          <p:spPr bwMode="auto">
            <a:xfrm>
              <a:off x="1967536" y="1962132"/>
              <a:ext cx="1312112" cy="556112"/>
            </a:xfrm>
            <a:prstGeom prst="rect">
              <a:avLst/>
            </a:prstGeom>
            <a:solidFill>
              <a:srgbClr val="DEE1E6"/>
            </a:solidFill>
            <a:ln w="9525" algn="ctr">
              <a:noFill/>
              <a:miter lim="800000"/>
              <a:headEnd/>
              <a:tailEnd/>
            </a:ln>
            <a:effectLst/>
          </p:spPr>
          <p:txBody>
            <a:bodyPr anchor="t" anchorCtr="0"/>
            <a:lstStyle/>
            <a:p>
              <a:pPr>
                <a:lnSpc>
                  <a:spcPct val="110000"/>
                </a:lnSpc>
                <a:buClr>
                  <a:srgbClr val="000000"/>
                </a:buClr>
                <a:buFont typeface="Symbol" pitchFamily="18" charset="2"/>
                <a:buNone/>
                <a:tabLst>
                  <a:tab pos="404813" algn="r"/>
                </a:tabLst>
              </a:pPr>
              <a:r>
                <a:rPr lang="pt-BR" sz="800" b="1" dirty="0">
                  <a:solidFill>
                    <a:srgbClr val="000000"/>
                  </a:solidFill>
                </a:rPr>
                <a:t>R	222</a:t>
              </a:r>
            </a:p>
            <a:p>
              <a:pPr>
                <a:lnSpc>
                  <a:spcPct val="110000"/>
                </a:lnSpc>
                <a:buClr>
                  <a:srgbClr val="000000"/>
                </a:buClr>
                <a:buFont typeface="Symbol" pitchFamily="18" charset="2"/>
                <a:buNone/>
                <a:tabLst>
                  <a:tab pos="404813" algn="r"/>
                </a:tabLst>
              </a:pPr>
              <a:r>
                <a:rPr lang="pt-BR" sz="800" b="1" dirty="0">
                  <a:solidFill>
                    <a:srgbClr val="000000"/>
                  </a:solidFill>
                </a:rPr>
                <a:t>G	225</a:t>
              </a:r>
            </a:p>
            <a:p>
              <a:pPr>
                <a:lnSpc>
                  <a:spcPct val="110000"/>
                </a:lnSpc>
                <a:buClr>
                  <a:srgbClr val="000000"/>
                </a:buClr>
                <a:buFont typeface="Symbol" pitchFamily="18" charset="2"/>
                <a:buNone/>
                <a:tabLst>
                  <a:tab pos="404813" algn="r"/>
                </a:tabLst>
              </a:pPr>
              <a:r>
                <a:rPr lang="pt-BR" sz="800" b="1" dirty="0">
                  <a:solidFill>
                    <a:srgbClr val="000000"/>
                  </a:solidFill>
                </a:rPr>
                <a:t>B	230</a:t>
              </a:r>
            </a:p>
          </p:txBody>
        </p:sp>
        <p:sp>
          <p:nvSpPr>
            <p:cNvPr id="21" name="Rectangle 50"/>
            <p:cNvSpPr>
              <a:spLocks noChangeArrowheads="1"/>
            </p:cNvSpPr>
            <p:nvPr/>
          </p:nvSpPr>
          <p:spPr bwMode="auto">
            <a:xfrm>
              <a:off x="4239770" y="1962132"/>
              <a:ext cx="1312112" cy="556112"/>
            </a:xfrm>
            <a:prstGeom prst="rect">
              <a:avLst/>
            </a:prstGeom>
            <a:solidFill>
              <a:srgbClr val="004176"/>
            </a:solidFill>
            <a:ln w="9525" algn="ctr">
              <a:noFill/>
              <a:miter lim="800000"/>
              <a:headEnd/>
              <a:tailEnd/>
            </a:ln>
            <a:effectLst/>
          </p:spPr>
          <p:txBody>
            <a:bodyPr anchor="t" anchorCtr="0"/>
            <a:lstStyle/>
            <a:p>
              <a:pPr>
                <a:lnSpc>
                  <a:spcPct val="110000"/>
                </a:lnSpc>
                <a:buClr>
                  <a:srgbClr val="000000"/>
                </a:buClr>
                <a:buFont typeface="Symbol" pitchFamily="18" charset="2"/>
                <a:buNone/>
                <a:tabLst>
                  <a:tab pos="404813" algn="r"/>
                </a:tabLst>
              </a:pPr>
              <a:r>
                <a:rPr lang="pt-BR" sz="800" b="1" dirty="0">
                  <a:solidFill>
                    <a:srgbClr val="FFFFFF"/>
                  </a:solidFill>
                </a:rPr>
                <a:t>R	0</a:t>
              </a:r>
            </a:p>
            <a:p>
              <a:pPr>
                <a:lnSpc>
                  <a:spcPct val="110000"/>
                </a:lnSpc>
                <a:buClr>
                  <a:srgbClr val="000000"/>
                </a:buClr>
                <a:buFont typeface="Symbol" pitchFamily="18" charset="2"/>
                <a:buNone/>
                <a:tabLst>
                  <a:tab pos="404813" algn="r"/>
                </a:tabLst>
              </a:pPr>
              <a:r>
                <a:rPr lang="pt-BR" sz="800" b="1" dirty="0">
                  <a:solidFill>
                    <a:srgbClr val="FFFFFF"/>
                  </a:solidFill>
                </a:rPr>
                <a:t>G	65</a:t>
              </a:r>
            </a:p>
            <a:p>
              <a:pPr>
                <a:lnSpc>
                  <a:spcPct val="110000"/>
                </a:lnSpc>
                <a:buClr>
                  <a:srgbClr val="000000"/>
                </a:buClr>
                <a:buFont typeface="Symbol" pitchFamily="18" charset="2"/>
                <a:buNone/>
                <a:tabLst>
                  <a:tab pos="404813" algn="r"/>
                </a:tabLst>
              </a:pPr>
              <a:r>
                <a:rPr lang="pt-BR" sz="800" b="1" dirty="0">
                  <a:solidFill>
                    <a:srgbClr val="FFFFFF"/>
                  </a:solidFill>
                </a:rPr>
                <a:t>B	118</a:t>
              </a:r>
            </a:p>
          </p:txBody>
        </p:sp>
        <p:sp>
          <p:nvSpPr>
            <p:cNvPr id="22" name="Rectangle 14"/>
            <p:cNvSpPr>
              <a:spLocks noChangeArrowheads="1"/>
            </p:cNvSpPr>
            <p:nvPr/>
          </p:nvSpPr>
          <p:spPr bwMode="gray">
            <a:xfrm>
              <a:off x="3482358" y="1962132"/>
              <a:ext cx="556112" cy="556112"/>
            </a:xfrm>
            <a:prstGeom prst="rect">
              <a:avLst/>
            </a:prstGeom>
            <a:solidFill>
              <a:srgbClr val="141738"/>
            </a:solidFill>
            <a:ln w="3175">
              <a:solidFill>
                <a:schemeClr val="tx1"/>
              </a:solidFill>
              <a:miter lim="800000"/>
              <a:headEnd/>
              <a:tailEnd/>
            </a:ln>
            <a:effectLst/>
          </p:spPr>
          <p:txBody>
            <a:bodyPr wrap="none" anchor="t" anchorCtr="0">
              <a:noAutofit/>
            </a:bodyPr>
            <a:lstStyle/>
            <a:p>
              <a:pPr>
                <a:lnSpc>
                  <a:spcPct val="110000"/>
                </a:lnSpc>
                <a:buClr>
                  <a:srgbClr val="000000"/>
                </a:buClr>
                <a:tabLst>
                  <a:tab pos="404813" algn="r"/>
                </a:tabLst>
              </a:pPr>
              <a:r>
                <a:rPr lang="pt-BR" altLang="en-US" sz="800" b="1" dirty="0">
                  <a:solidFill>
                    <a:srgbClr val="FFFFFF"/>
                  </a:solidFill>
                </a:rPr>
                <a:t>R	20</a:t>
              </a:r>
            </a:p>
            <a:p>
              <a:pPr>
                <a:lnSpc>
                  <a:spcPct val="110000"/>
                </a:lnSpc>
                <a:buClr>
                  <a:srgbClr val="000000"/>
                </a:buClr>
                <a:tabLst>
                  <a:tab pos="404813" algn="r"/>
                </a:tabLst>
              </a:pPr>
              <a:r>
                <a:rPr lang="pt-BR" altLang="en-US" sz="800" b="1" dirty="0">
                  <a:solidFill>
                    <a:srgbClr val="FFFFFF"/>
                  </a:solidFill>
                </a:rPr>
                <a:t>G	23</a:t>
              </a:r>
            </a:p>
            <a:p>
              <a:pPr>
                <a:lnSpc>
                  <a:spcPct val="110000"/>
                </a:lnSpc>
                <a:buClr>
                  <a:srgbClr val="000000"/>
                </a:buClr>
                <a:tabLst>
                  <a:tab pos="404813" algn="r"/>
                </a:tabLst>
              </a:pPr>
              <a:r>
                <a:rPr lang="pt-BR" altLang="en-US" sz="800" b="1" dirty="0">
                  <a:solidFill>
                    <a:srgbClr val="FFFFFF"/>
                  </a:solidFill>
                </a:rPr>
                <a:t>B	56</a:t>
              </a:r>
              <a:endParaRPr lang="en-US" altLang="en-US" sz="800" b="1" dirty="0">
                <a:solidFill>
                  <a:srgbClr val="FFFFFF"/>
                </a:solidFill>
              </a:endParaRPr>
            </a:p>
          </p:txBody>
        </p:sp>
        <p:sp>
          <p:nvSpPr>
            <p:cNvPr id="23" name="Rectangle 59"/>
            <p:cNvSpPr>
              <a:spLocks noChangeArrowheads="1"/>
            </p:cNvSpPr>
            <p:nvPr/>
          </p:nvSpPr>
          <p:spPr bwMode="auto">
            <a:xfrm>
              <a:off x="452712" y="5167787"/>
              <a:ext cx="556112" cy="556112"/>
            </a:xfrm>
            <a:prstGeom prst="rect">
              <a:avLst/>
            </a:prstGeom>
            <a:solidFill>
              <a:srgbClr val="2D8F78"/>
            </a:solidFill>
            <a:ln w="9525" algn="ctr">
              <a:noFill/>
              <a:miter lim="800000"/>
              <a:headEnd/>
              <a:tailEnd/>
            </a:ln>
            <a:effectLst/>
          </p:spPr>
          <p:txBody>
            <a:bodyPr/>
            <a:lstStyle/>
            <a:p>
              <a:pPr>
                <a:lnSpc>
                  <a:spcPct val="110000"/>
                </a:lnSpc>
                <a:buClr>
                  <a:srgbClr val="000000"/>
                </a:buClr>
                <a:tabLst>
                  <a:tab pos="404813" algn="r"/>
                </a:tabLst>
              </a:pPr>
              <a:r>
                <a:rPr lang="en-US" altLang="en-US" sz="800" b="1" dirty="0">
                  <a:solidFill>
                    <a:srgbClr val="FFFFFF"/>
                  </a:solidFill>
                </a:rPr>
                <a:t>R	45</a:t>
              </a:r>
            </a:p>
            <a:p>
              <a:pPr>
                <a:lnSpc>
                  <a:spcPct val="110000"/>
                </a:lnSpc>
                <a:buClr>
                  <a:srgbClr val="000000"/>
                </a:buClr>
                <a:tabLst>
                  <a:tab pos="404813" algn="r"/>
                </a:tabLst>
              </a:pPr>
              <a:r>
                <a:rPr lang="en-US" altLang="en-US" sz="800" b="1" dirty="0">
                  <a:solidFill>
                    <a:srgbClr val="FFFFFF"/>
                  </a:solidFill>
                </a:rPr>
                <a:t>G	143</a:t>
              </a:r>
            </a:p>
            <a:p>
              <a:pPr>
                <a:lnSpc>
                  <a:spcPct val="110000"/>
                </a:lnSpc>
                <a:buClr>
                  <a:srgbClr val="000000"/>
                </a:buClr>
                <a:tabLst>
                  <a:tab pos="404813" algn="r"/>
                </a:tabLst>
              </a:pPr>
              <a:r>
                <a:rPr lang="en-US" altLang="en-US" sz="800" b="1" dirty="0">
                  <a:solidFill>
                    <a:srgbClr val="FFFFFF"/>
                  </a:solidFill>
                </a:rPr>
                <a:t>B	120</a:t>
              </a:r>
            </a:p>
          </p:txBody>
        </p:sp>
        <p:sp>
          <p:nvSpPr>
            <p:cNvPr id="24" name="Rectangle 56"/>
            <p:cNvSpPr>
              <a:spLocks noChangeArrowheads="1"/>
            </p:cNvSpPr>
            <p:nvPr/>
          </p:nvSpPr>
          <p:spPr bwMode="auto">
            <a:xfrm>
              <a:off x="3482358" y="5167787"/>
              <a:ext cx="556112" cy="556112"/>
            </a:xfrm>
            <a:prstGeom prst="rect">
              <a:avLst/>
            </a:prstGeom>
            <a:solidFill>
              <a:srgbClr val="B4425D"/>
            </a:solidFill>
            <a:ln w="9525" algn="ctr">
              <a:noFill/>
              <a:miter lim="800000"/>
              <a:headEnd/>
              <a:tailEnd/>
            </a:ln>
            <a:effectLst/>
          </p:spPr>
          <p:txBody>
            <a:bodyPr/>
            <a:lstStyle/>
            <a:p>
              <a:pPr>
                <a:lnSpc>
                  <a:spcPct val="110000"/>
                </a:lnSpc>
                <a:buClr>
                  <a:srgbClr val="000000"/>
                </a:buClr>
                <a:tabLst>
                  <a:tab pos="404813" algn="r"/>
                </a:tabLst>
              </a:pPr>
              <a:r>
                <a:rPr lang="en-US" altLang="en-US" sz="800" b="1" dirty="0">
                  <a:solidFill>
                    <a:srgbClr val="FFFFFF"/>
                  </a:solidFill>
                </a:rPr>
                <a:t>R	180</a:t>
              </a:r>
            </a:p>
            <a:p>
              <a:pPr>
                <a:lnSpc>
                  <a:spcPct val="110000"/>
                </a:lnSpc>
                <a:buClr>
                  <a:srgbClr val="000000"/>
                </a:buClr>
                <a:tabLst>
                  <a:tab pos="404813" algn="r"/>
                </a:tabLst>
              </a:pPr>
              <a:r>
                <a:rPr lang="en-US" altLang="en-US" sz="800" b="1" dirty="0">
                  <a:solidFill>
                    <a:srgbClr val="FFFFFF"/>
                  </a:solidFill>
                </a:rPr>
                <a:t>G	66</a:t>
              </a:r>
            </a:p>
            <a:p>
              <a:pPr>
                <a:lnSpc>
                  <a:spcPct val="110000"/>
                </a:lnSpc>
                <a:buClr>
                  <a:srgbClr val="000000"/>
                </a:buClr>
                <a:tabLst>
                  <a:tab pos="404813" algn="r"/>
                </a:tabLst>
              </a:pPr>
              <a:r>
                <a:rPr lang="en-US" altLang="en-US" sz="800" b="1" dirty="0">
                  <a:solidFill>
                    <a:srgbClr val="FFFFFF"/>
                  </a:solidFill>
                </a:rPr>
                <a:t>B	93</a:t>
              </a:r>
            </a:p>
          </p:txBody>
        </p:sp>
        <p:sp>
          <p:nvSpPr>
            <p:cNvPr id="25" name="Rectangle 50"/>
            <p:cNvSpPr>
              <a:spLocks noChangeArrowheads="1"/>
            </p:cNvSpPr>
            <p:nvPr/>
          </p:nvSpPr>
          <p:spPr bwMode="auto">
            <a:xfrm>
              <a:off x="4239770" y="5167787"/>
              <a:ext cx="556112" cy="556112"/>
            </a:xfrm>
            <a:prstGeom prst="rect">
              <a:avLst/>
            </a:prstGeom>
            <a:solidFill>
              <a:srgbClr val="E3D7AB"/>
            </a:solidFill>
            <a:ln w="9525" algn="ctr">
              <a:noFill/>
              <a:miter lim="800000"/>
              <a:headEnd/>
              <a:tailEnd/>
            </a:ln>
            <a:effectLst/>
          </p:spPr>
          <p:txBody>
            <a:bodyPr/>
            <a:lstStyle/>
            <a:p>
              <a:pPr>
                <a:lnSpc>
                  <a:spcPct val="110000"/>
                </a:lnSpc>
                <a:buClr>
                  <a:srgbClr val="000000"/>
                </a:buClr>
                <a:tabLst>
                  <a:tab pos="404813" algn="r"/>
                </a:tabLst>
              </a:pPr>
              <a:r>
                <a:rPr lang="pt-BR" altLang="en-US" sz="800" b="1" dirty="0">
                  <a:solidFill>
                    <a:srgbClr val="000000"/>
                  </a:solidFill>
                </a:rPr>
                <a:t>R	227</a:t>
              </a:r>
            </a:p>
            <a:p>
              <a:pPr>
                <a:lnSpc>
                  <a:spcPct val="110000"/>
                </a:lnSpc>
                <a:buClr>
                  <a:srgbClr val="000000"/>
                </a:buClr>
                <a:tabLst>
                  <a:tab pos="404813" algn="r"/>
                </a:tabLst>
              </a:pPr>
              <a:r>
                <a:rPr lang="pt-BR" altLang="en-US" sz="800" b="1" dirty="0">
                  <a:solidFill>
                    <a:srgbClr val="000000"/>
                  </a:solidFill>
                </a:rPr>
                <a:t>G	215</a:t>
              </a:r>
            </a:p>
            <a:p>
              <a:pPr>
                <a:lnSpc>
                  <a:spcPct val="110000"/>
                </a:lnSpc>
                <a:buClr>
                  <a:srgbClr val="000000"/>
                </a:buClr>
                <a:tabLst>
                  <a:tab pos="404813" algn="r"/>
                </a:tabLst>
              </a:pPr>
              <a:r>
                <a:rPr lang="pt-BR" altLang="en-US" sz="800" b="1" dirty="0">
                  <a:solidFill>
                    <a:srgbClr val="000000"/>
                  </a:solidFill>
                </a:rPr>
                <a:t>B	171</a:t>
              </a:r>
              <a:endParaRPr lang="en-US" altLang="en-US" sz="800" b="1" dirty="0">
                <a:solidFill>
                  <a:srgbClr val="000000"/>
                </a:solidFill>
              </a:endParaRPr>
            </a:p>
          </p:txBody>
        </p:sp>
        <p:sp>
          <p:nvSpPr>
            <p:cNvPr id="26" name="Rectangle 59"/>
            <p:cNvSpPr>
              <a:spLocks noChangeArrowheads="1"/>
            </p:cNvSpPr>
            <p:nvPr/>
          </p:nvSpPr>
          <p:spPr bwMode="auto">
            <a:xfrm>
              <a:off x="5003360" y="5167787"/>
              <a:ext cx="556112" cy="556112"/>
            </a:xfrm>
            <a:prstGeom prst="rect">
              <a:avLst/>
            </a:prstGeom>
            <a:solidFill>
              <a:srgbClr val="C3842F"/>
            </a:solidFill>
            <a:ln w="9525" algn="ctr">
              <a:noFill/>
              <a:miter lim="800000"/>
              <a:headEnd/>
              <a:tailEnd/>
            </a:ln>
            <a:effectLst/>
          </p:spPr>
          <p:txBody>
            <a:bodyPr/>
            <a:lstStyle/>
            <a:p>
              <a:pPr>
                <a:lnSpc>
                  <a:spcPct val="110000"/>
                </a:lnSpc>
                <a:buClr>
                  <a:srgbClr val="000000"/>
                </a:buClr>
                <a:tabLst>
                  <a:tab pos="404813" algn="r"/>
                </a:tabLst>
              </a:pPr>
              <a:r>
                <a:rPr lang="en-US" altLang="en-US" sz="800" b="1" dirty="0">
                  <a:solidFill>
                    <a:srgbClr val="FFFFFF"/>
                  </a:solidFill>
                </a:rPr>
                <a:t>R	195</a:t>
              </a:r>
            </a:p>
            <a:p>
              <a:pPr>
                <a:lnSpc>
                  <a:spcPct val="110000"/>
                </a:lnSpc>
                <a:buClr>
                  <a:srgbClr val="000000"/>
                </a:buClr>
                <a:tabLst>
                  <a:tab pos="404813" algn="r"/>
                </a:tabLst>
              </a:pPr>
              <a:r>
                <a:rPr lang="en-US" altLang="en-US" sz="800" b="1" dirty="0">
                  <a:solidFill>
                    <a:srgbClr val="FFFFFF"/>
                  </a:solidFill>
                </a:rPr>
                <a:t>G	132</a:t>
              </a:r>
            </a:p>
            <a:p>
              <a:pPr>
                <a:lnSpc>
                  <a:spcPct val="110000"/>
                </a:lnSpc>
                <a:buClr>
                  <a:srgbClr val="000000"/>
                </a:buClr>
                <a:tabLst>
                  <a:tab pos="404813" algn="r"/>
                </a:tabLst>
              </a:pPr>
              <a:r>
                <a:rPr lang="en-US" altLang="en-US" sz="800" b="1" dirty="0">
                  <a:solidFill>
                    <a:srgbClr val="FFFFFF"/>
                  </a:solidFill>
                </a:rPr>
                <a:t>B	47</a:t>
              </a:r>
            </a:p>
          </p:txBody>
        </p:sp>
        <p:sp>
          <p:nvSpPr>
            <p:cNvPr id="27" name="Rectangle 56"/>
            <p:cNvSpPr>
              <a:spLocks noChangeArrowheads="1"/>
            </p:cNvSpPr>
            <p:nvPr/>
          </p:nvSpPr>
          <p:spPr bwMode="auto">
            <a:xfrm>
              <a:off x="1967536" y="5167787"/>
              <a:ext cx="556112" cy="556112"/>
            </a:xfrm>
            <a:prstGeom prst="rect">
              <a:avLst/>
            </a:prstGeom>
            <a:solidFill>
              <a:srgbClr val="929BCA"/>
            </a:solidFill>
            <a:ln w="9525" algn="ctr">
              <a:noFill/>
              <a:miter lim="800000"/>
              <a:headEnd/>
              <a:tailEnd/>
            </a:ln>
            <a:effectLst/>
          </p:spPr>
          <p:txBody>
            <a:bodyPr/>
            <a:lstStyle/>
            <a:p>
              <a:pPr>
                <a:lnSpc>
                  <a:spcPct val="110000"/>
                </a:lnSpc>
                <a:buClr>
                  <a:srgbClr val="000000"/>
                </a:buClr>
                <a:tabLst>
                  <a:tab pos="404813" algn="r"/>
                </a:tabLst>
              </a:pPr>
              <a:r>
                <a:rPr lang="en-US" altLang="en-US" sz="800" b="1" dirty="0">
                  <a:solidFill>
                    <a:srgbClr val="FFFFFF"/>
                  </a:solidFill>
                </a:rPr>
                <a:t>R	146</a:t>
              </a:r>
            </a:p>
            <a:p>
              <a:pPr>
                <a:lnSpc>
                  <a:spcPct val="110000"/>
                </a:lnSpc>
                <a:buClr>
                  <a:srgbClr val="000000"/>
                </a:buClr>
                <a:tabLst>
                  <a:tab pos="404813" algn="r"/>
                </a:tabLst>
              </a:pPr>
              <a:r>
                <a:rPr lang="en-US" altLang="en-US" sz="800" b="1" dirty="0">
                  <a:solidFill>
                    <a:srgbClr val="FFFFFF"/>
                  </a:solidFill>
                </a:rPr>
                <a:t>G	155</a:t>
              </a:r>
            </a:p>
            <a:p>
              <a:pPr>
                <a:lnSpc>
                  <a:spcPct val="110000"/>
                </a:lnSpc>
                <a:buClr>
                  <a:srgbClr val="000000"/>
                </a:buClr>
                <a:tabLst>
                  <a:tab pos="404813" algn="r"/>
                </a:tabLst>
              </a:pPr>
              <a:r>
                <a:rPr lang="en-US" altLang="en-US" sz="800" b="1" dirty="0">
                  <a:solidFill>
                    <a:srgbClr val="FFFFFF"/>
                  </a:solidFill>
                </a:rPr>
                <a:t>B	202</a:t>
              </a:r>
            </a:p>
          </p:txBody>
        </p:sp>
        <p:sp>
          <p:nvSpPr>
            <p:cNvPr id="28" name="Rectangle 50"/>
            <p:cNvSpPr>
              <a:spLocks noChangeArrowheads="1"/>
            </p:cNvSpPr>
            <p:nvPr/>
          </p:nvSpPr>
          <p:spPr bwMode="auto">
            <a:xfrm>
              <a:off x="1210124" y="5167787"/>
              <a:ext cx="556112" cy="556112"/>
            </a:xfrm>
            <a:prstGeom prst="rect">
              <a:avLst/>
            </a:prstGeom>
            <a:solidFill>
              <a:srgbClr val="92DECC"/>
            </a:solidFill>
            <a:ln w="9525" algn="ctr">
              <a:noFill/>
              <a:miter lim="800000"/>
              <a:headEnd/>
              <a:tailEnd/>
            </a:ln>
            <a:effectLst/>
          </p:spPr>
          <p:txBody>
            <a:bodyPr/>
            <a:lstStyle/>
            <a:p>
              <a:pPr>
                <a:lnSpc>
                  <a:spcPct val="110000"/>
                </a:lnSpc>
                <a:buClr>
                  <a:srgbClr val="000000"/>
                </a:buClr>
                <a:tabLst>
                  <a:tab pos="404813" algn="r"/>
                </a:tabLst>
              </a:pPr>
              <a:r>
                <a:rPr lang="pt-BR" altLang="en-US" sz="800" b="1" dirty="0">
                  <a:solidFill>
                    <a:srgbClr val="000000"/>
                  </a:solidFill>
                </a:rPr>
                <a:t>R	146</a:t>
              </a:r>
            </a:p>
            <a:p>
              <a:pPr>
                <a:lnSpc>
                  <a:spcPct val="110000"/>
                </a:lnSpc>
                <a:buClr>
                  <a:srgbClr val="000000"/>
                </a:buClr>
                <a:tabLst>
                  <a:tab pos="404813" algn="r"/>
                </a:tabLst>
              </a:pPr>
              <a:r>
                <a:rPr lang="pt-BR" altLang="en-US" sz="800" b="1" dirty="0">
                  <a:solidFill>
                    <a:srgbClr val="000000"/>
                  </a:solidFill>
                </a:rPr>
                <a:t>G	222</a:t>
              </a:r>
            </a:p>
            <a:p>
              <a:pPr>
                <a:lnSpc>
                  <a:spcPct val="110000"/>
                </a:lnSpc>
                <a:buClr>
                  <a:srgbClr val="000000"/>
                </a:buClr>
                <a:tabLst>
                  <a:tab pos="404813" algn="r"/>
                </a:tabLst>
              </a:pPr>
              <a:r>
                <a:rPr lang="pt-BR" altLang="en-US" sz="800" b="1" dirty="0">
                  <a:solidFill>
                    <a:srgbClr val="000000"/>
                  </a:solidFill>
                </a:rPr>
                <a:t>B	204</a:t>
              </a:r>
              <a:endParaRPr lang="en-US" altLang="en-US" sz="800" b="1" dirty="0">
                <a:solidFill>
                  <a:srgbClr val="000000"/>
                </a:solidFill>
              </a:endParaRPr>
            </a:p>
          </p:txBody>
        </p:sp>
        <p:sp>
          <p:nvSpPr>
            <p:cNvPr id="29" name="Rectangle 50"/>
            <p:cNvSpPr>
              <a:spLocks noChangeArrowheads="1"/>
            </p:cNvSpPr>
            <p:nvPr/>
          </p:nvSpPr>
          <p:spPr bwMode="auto">
            <a:xfrm>
              <a:off x="2724947" y="5167787"/>
              <a:ext cx="556112" cy="556112"/>
            </a:xfrm>
            <a:prstGeom prst="rect">
              <a:avLst/>
            </a:prstGeom>
            <a:solidFill>
              <a:srgbClr val="D5D9EB"/>
            </a:solidFill>
            <a:ln w="9525" algn="ctr">
              <a:noFill/>
              <a:miter lim="800000"/>
              <a:headEnd/>
              <a:tailEnd/>
            </a:ln>
            <a:effectLst/>
          </p:spPr>
          <p:txBody>
            <a:bodyPr/>
            <a:lstStyle/>
            <a:p>
              <a:pPr>
                <a:lnSpc>
                  <a:spcPct val="110000"/>
                </a:lnSpc>
                <a:buClr>
                  <a:srgbClr val="000000"/>
                </a:buClr>
                <a:tabLst>
                  <a:tab pos="404813" algn="r"/>
                </a:tabLst>
              </a:pPr>
              <a:r>
                <a:rPr lang="pt-BR" altLang="en-US" sz="800" b="1" dirty="0">
                  <a:solidFill>
                    <a:srgbClr val="000000"/>
                  </a:solidFill>
                </a:rPr>
                <a:t>R	213</a:t>
              </a:r>
            </a:p>
            <a:p>
              <a:pPr>
                <a:lnSpc>
                  <a:spcPct val="110000"/>
                </a:lnSpc>
                <a:buClr>
                  <a:srgbClr val="000000"/>
                </a:buClr>
                <a:tabLst>
                  <a:tab pos="404813" algn="r"/>
                </a:tabLst>
              </a:pPr>
              <a:r>
                <a:rPr lang="pt-BR" altLang="en-US" sz="800" b="1" dirty="0">
                  <a:solidFill>
                    <a:srgbClr val="000000"/>
                  </a:solidFill>
                </a:rPr>
                <a:t>G	217</a:t>
              </a:r>
            </a:p>
            <a:p>
              <a:pPr>
                <a:lnSpc>
                  <a:spcPct val="110000"/>
                </a:lnSpc>
                <a:buClr>
                  <a:srgbClr val="000000"/>
                </a:buClr>
                <a:tabLst>
                  <a:tab pos="404813" algn="r"/>
                </a:tabLst>
              </a:pPr>
              <a:r>
                <a:rPr lang="pt-BR" altLang="en-US" sz="800" b="1" dirty="0">
                  <a:solidFill>
                    <a:srgbClr val="000000"/>
                  </a:solidFill>
                </a:rPr>
                <a:t>B	235</a:t>
              </a:r>
              <a:endParaRPr lang="en-US" altLang="en-US" sz="800" b="1" dirty="0">
                <a:solidFill>
                  <a:srgbClr val="000000"/>
                </a:solidFill>
              </a:endParaRPr>
            </a:p>
          </p:txBody>
        </p:sp>
        <p:sp>
          <p:nvSpPr>
            <p:cNvPr id="30" name="Rectangle 59"/>
            <p:cNvSpPr>
              <a:spLocks noChangeArrowheads="1"/>
            </p:cNvSpPr>
            <p:nvPr/>
          </p:nvSpPr>
          <p:spPr bwMode="auto">
            <a:xfrm>
              <a:off x="5727260" y="5167787"/>
              <a:ext cx="556112" cy="556112"/>
            </a:xfrm>
            <a:prstGeom prst="rect">
              <a:avLst/>
            </a:prstGeom>
            <a:solidFill>
              <a:srgbClr val="003064"/>
            </a:solidFill>
            <a:ln w="9525" algn="ctr">
              <a:noFill/>
              <a:miter lim="800000"/>
              <a:headEnd/>
              <a:tailEnd/>
            </a:ln>
            <a:effectLst/>
          </p:spPr>
          <p:txBody>
            <a:bodyPr/>
            <a:lstStyle/>
            <a:p>
              <a:pPr>
                <a:lnSpc>
                  <a:spcPct val="110000"/>
                </a:lnSpc>
                <a:buClr>
                  <a:srgbClr val="000000"/>
                </a:buClr>
                <a:tabLst>
                  <a:tab pos="404813" algn="r"/>
                </a:tabLst>
              </a:pPr>
              <a:r>
                <a:rPr lang="en-US" altLang="en-US" sz="800" b="1" dirty="0">
                  <a:solidFill>
                    <a:srgbClr val="FFFFFF"/>
                  </a:solidFill>
                </a:rPr>
                <a:t>R	0</a:t>
              </a:r>
            </a:p>
            <a:p>
              <a:pPr>
                <a:lnSpc>
                  <a:spcPct val="110000"/>
                </a:lnSpc>
                <a:buClr>
                  <a:srgbClr val="000000"/>
                </a:buClr>
                <a:tabLst>
                  <a:tab pos="404813" algn="r"/>
                </a:tabLst>
              </a:pPr>
              <a:r>
                <a:rPr lang="en-US" altLang="en-US" sz="800" b="1" dirty="0">
                  <a:solidFill>
                    <a:srgbClr val="FFFFFF"/>
                  </a:solidFill>
                </a:rPr>
                <a:t>G	48</a:t>
              </a:r>
            </a:p>
            <a:p>
              <a:pPr>
                <a:lnSpc>
                  <a:spcPct val="110000"/>
                </a:lnSpc>
                <a:buClr>
                  <a:srgbClr val="000000"/>
                </a:buClr>
                <a:tabLst>
                  <a:tab pos="404813" algn="r"/>
                </a:tabLst>
              </a:pPr>
              <a:r>
                <a:rPr lang="en-US" altLang="en-US" sz="800" b="1" dirty="0">
                  <a:solidFill>
                    <a:srgbClr val="FFFFFF"/>
                  </a:solidFill>
                </a:rPr>
                <a:t>B	100</a:t>
              </a:r>
            </a:p>
          </p:txBody>
        </p:sp>
        <p:sp>
          <p:nvSpPr>
            <p:cNvPr id="31" name="Rectangle 48"/>
            <p:cNvSpPr>
              <a:spLocks noChangeArrowheads="1"/>
            </p:cNvSpPr>
            <p:nvPr/>
          </p:nvSpPr>
          <p:spPr bwMode="auto">
            <a:xfrm>
              <a:off x="452712" y="3460930"/>
              <a:ext cx="556112" cy="556112"/>
            </a:xfrm>
            <a:prstGeom prst="rect">
              <a:avLst/>
            </a:prstGeom>
            <a:solidFill>
              <a:srgbClr val="005AA4"/>
            </a:solidFill>
            <a:ln w="9525" algn="ctr">
              <a:noFill/>
              <a:miter lim="800000"/>
              <a:headEnd/>
              <a:tailEnd/>
            </a:ln>
            <a:effectLst/>
          </p:spPr>
          <p:txBody>
            <a:bodyPr/>
            <a:lstStyle/>
            <a:p>
              <a:pPr>
                <a:lnSpc>
                  <a:spcPct val="110000"/>
                </a:lnSpc>
                <a:buClr>
                  <a:srgbClr val="000000"/>
                </a:buClr>
                <a:tabLst>
                  <a:tab pos="404813" algn="r"/>
                </a:tabLst>
              </a:pPr>
              <a:r>
                <a:rPr lang="en-US" altLang="en-US" sz="800" b="1" dirty="0">
                  <a:solidFill>
                    <a:srgbClr val="FFFFFF"/>
                  </a:solidFill>
                </a:rPr>
                <a:t>R	0</a:t>
              </a:r>
            </a:p>
            <a:p>
              <a:pPr>
                <a:lnSpc>
                  <a:spcPct val="110000"/>
                </a:lnSpc>
                <a:buClr>
                  <a:srgbClr val="000000"/>
                </a:buClr>
                <a:tabLst>
                  <a:tab pos="404813" algn="r"/>
                </a:tabLst>
              </a:pPr>
              <a:r>
                <a:rPr lang="en-US" altLang="en-US" sz="800" b="1" dirty="0">
                  <a:solidFill>
                    <a:srgbClr val="FFFFFF"/>
                  </a:solidFill>
                </a:rPr>
                <a:t>G	90</a:t>
              </a:r>
            </a:p>
            <a:p>
              <a:pPr>
                <a:lnSpc>
                  <a:spcPct val="110000"/>
                </a:lnSpc>
                <a:buClr>
                  <a:srgbClr val="000000"/>
                </a:buClr>
                <a:tabLst>
                  <a:tab pos="404813" algn="r"/>
                </a:tabLst>
              </a:pPr>
              <a:r>
                <a:rPr lang="en-US" altLang="en-US" sz="800" b="1" dirty="0">
                  <a:solidFill>
                    <a:srgbClr val="FFFFFF"/>
                  </a:solidFill>
                </a:rPr>
                <a:t>B	164</a:t>
              </a:r>
            </a:p>
          </p:txBody>
        </p:sp>
        <p:sp>
          <p:nvSpPr>
            <p:cNvPr id="32" name="Rectangle 50"/>
            <p:cNvSpPr>
              <a:spLocks noChangeArrowheads="1"/>
            </p:cNvSpPr>
            <p:nvPr/>
          </p:nvSpPr>
          <p:spPr bwMode="auto">
            <a:xfrm>
              <a:off x="4239770" y="3460930"/>
              <a:ext cx="556112" cy="556112"/>
            </a:xfrm>
            <a:prstGeom prst="rect">
              <a:avLst/>
            </a:prstGeom>
            <a:solidFill>
              <a:srgbClr val="93959B"/>
            </a:solidFill>
            <a:ln w="9525" algn="ctr">
              <a:noFill/>
              <a:miter lim="800000"/>
              <a:headEnd/>
              <a:tailEnd/>
            </a:ln>
            <a:effectLst/>
          </p:spPr>
          <p:txBody>
            <a:bodyPr/>
            <a:lstStyle/>
            <a:p>
              <a:pPr>
                <a:lnSpc>
                  <a:spcPct val="110000"/>
                </a:lnSpc>
                <a:buClr>
                  <a:srgbClr val="000000"/>
                </a:buClr>
                <a:tabLst>
                  <a:tab pos="404813" algn="r"/>
                </a:tabLst>
              </a:pPr>
              <a:r>
                <a:rPr lang="pt-BR" altLang="en-US" sz="800" b="1" dirty="0">
                  <a:solidFill>
                    <a:srgbClr val="FFFFFF"/>
                  </a:solidFill>
                </a:rPr>
                <a:t>R	147</a:t>
              </a:r>
            </a:p>
            <a:p>
              <a:pPr>
                <a:lnSpc>
                  <a:spcPct val="110000"/>
                </a:lnSpc>
                <a:buClr>
                  <a:srgbClr val="000000"/>
                </a:buClr>
                <a:tabLst>
                  <a:tab pos="404813" algn="r"/>
                </a:tabLst>
              </a:pPr>
              <a:r>
                <a:rPr lang="pt-BR" altLang="en-US" sz="800" b="1" dirty="0">
                  <a:solidFill>
                    <a:srgbClr val="FFFFFF"/>
                  </a:solidFill>
                </a:rPr>
                <a:t>G	149</a:t>
              </a:r>
            </a:p>
            <a:p>
              <a:pPr>
                <a:lnSpc>
                  <a:spcPct val="110000"/>
                </a:lnSpc>
                <a:buClr>
                  <a:srgbClr val="000000"/>
                </a:buClr>
                <a:tabLst>
                  <a:tab pos="404813" algn="r"/>
                </a:tabLst>
              </a:pPr>
              <a:r>
                <a:rPr lang="pt-BR" altLang="en-US" sz="800" b="1" dirty="0">
                  <a:solidFill>
                    <a:srgbClr val="FFFFFF"/>
                  </a:solidFill>
                </a:rPr>
                <a:t>B	155</a:t>
              </a:r>
              <a:endParaRPr lang="en-US" altLang="en-US" sz="800" b="1" dirty="0">
                <a:solidFill>
                  <a:srgbClr val="FFFFFF"/>
                </a:solidFill>
              </a:endParaRPr>
            </a:p>
          </p:txBody>
        </p:sp>
        <p:sp>
          <p:nvSpPr>
            <p:cNvPr id="33" name="Rectangle 56"/>
            <p:cNvSpPr>
              <a:spLocks noChangeArrowheads="1"/>
            </p:cNvSpPr>
            <p:nvPr/>
          </p:nvSpPr>
          <p:spPr bwMode="auto">
            <a:xfrm>
              <a:off x="2724947" y="3460930"/>
              <a:ext cx="556112" cy="556112"/>
            </a:xfrm>
            <a:prstGeom prst="rect">
              <a:avLst/>
            </a:prstGeom>
            <a:solidFill>
              <a:srgbClr val="3BC3A3"/>
            </a:solidFill>
            <a:ln w="9525" algn="ctr">
              <a:noFill/>
              <a:miter lim="800000"/>
              <a:headEnd/>
              <a:tailEnd/>
            </a:ln>
            <a:effectLst/>
          </p:spPr>
          <p:txBody>
            <a:bodyPr/>
            <a:lstStyle/>
            <a:p>
              <a:pPr>
                <a:lnSpc>
                  <a:spcPct val="110000"/>
                </a:lnSpc>
                <a:buClr>
                  <a:srgbClr val="000000"/>
                </a:buClr>
                <a:tabLst>
                  <a:tab pos="404813" algn="r"/>
                </a:tabLst>
              </a:pPr>
              <a:r>
                <a:rPr lang="en-US" altLang="en-US" sz="800" b="1" dirty="0">
                  <a:solidFill>
                    <a:srgbClr val="FFFFFF"/>
                  </a:solidFill>
                </a:rPr>
                <a:t>R	59</a:t>
              </a:r>
            </a:p>
            <a:p>
              <a:pPr>
                <a:lnSpc>
                  <a:spcPct val="110000"/>
                </a:lnSpc>
                <a:buClr>
                  <a:srgbClr val="000000"/>
                </a:buClr>
                <a:tabLst>
                  <a:tab pos="404813" algn="r"/>
                </a:tabLst>
              </a:pPr>
              <a:r>
                <a:rPr lang="en-US" altLang="en-US" sz="800" b="1" dirty="0">
                  <a:solidFill>
                    <a:srgbClr val="FFFFFF"/>
                  </a:solidFill>
                </a:rPr>
                <a:t>G	195</a:t>
              </a:r>
            </a:p>
            <a:p>
              <a:pPr>
                <a:lnSpc>
                  <a:spcPct val="110000"/>
                </a:lnSpc>
                <a:buClr>
                  <a:srgbClr val="000000"/>
                </a:buClr>
                <a:tabLst>
                  <a:tab pos="404813" algn="r"/>
                </a:tabLst>
              </a:pPr>
              <a:r>
                <a:rPr lang="en-US" altLang="en-US" sz="800" b="1" dirty="0">
                  <a:solidFill>
                    <a:srgbClr val="FFFFFF"/>
                  </a:solidFill>
                </a:rPr>
                <a:t>B	163</a:t>
              </a:r>
            </a:p>
          </p:txBody>
        </p:sp>
        <p:sp>
          <p:nvSpPr>
            <p:cNvPr id="34" name="Rectangle 57"/>
            <p:cNvSpPr>
              <a:spLocks noChangeArrowheads="1"/>
            </p:cNvSpPr>
            <p:nvPr/>
          </p:nvSpPr>
          <p:spPr bwMode="auto">
            <a:xfrm>
              <a:off x="1210124" y="3460930"/>
              <a:ext cx="556112" cy="556112"/>
            </a:xfrm>
            <a:prstGeom prst="rect">
              <a:avLst/>
            </a:prstGeom>
            <a:solidFill>
              <a:srgbClr val="00A1E2"/>
            </a:solidFill>
            <a:ln w="9525" algn="ctr">
              <a:noFill/>
              <a:miter lim="800000"/>
              <a:headEnd/>
              <a:tailEnd/>
            </a:ln>
            <a:effectLst/>
          </p:spPr>
          <p:txBody>
            <a:bodyPr/>
            <a:lstStyle/>
            <a:p>
              <a:pPr>
                <a:lnSpc>
                  <a:spcPct val="110000"/>
                </a:lnSpc>
                <a:buClr>
                  <a:srgbClr val="000000"/>
                </a:buClr>
                <a:tabLst>
                  <a:tab pos="404813" algn="r"/>
                </a:tabLst>
              </a:pPr>
              <a:r>
                <a:rPr lang="en-US" altLang="en-US" sz="800" b="1" dirty="0">
                  <a:solidFill>
                    <a:srgbClr val="FFFFFF"/>
                  </a:solidFill>
                </a:rPr>
                <a:t>R	0</a:t>
              </a:r>
            </a:p>
            <a:p>
              <a:pPr>
                <a:lnSpc>
                  <a:spcPct val="110000"/>
                </a:lnSpc>
                <a:buClr>
                  <a:srgbClr val="000000"/>
                </a:buClr>
                <a:tabLst>
                  <a:tab pos="404813" algn="r"/>
                </a:tabLst>
              </a:pPr>
              <a:r>
                <a:rPr lang="en-US" altLang="en-US" sz="800" b="1" dirty="0">
                  <a:solidFill>
                    <a:srgbClr val="FFFFFF"/>
                  </a:solidFill>
                </a:rPr>
                <a:t>G	161</a:t>
              </a:r>
            </a:p>
            <a:p>
              <a:pPr>
                <a:lnSpc>
                  <a:spcPct val="110000"/>
                </a:lnSpc>
                <a:buClr>
                  <a:srgbClr val="000000"/>
                </a:buClr>
                <a:tabLst>
                  <a:tab pos="404813" algn="r"/>
                </a:tabLst>
              </a:pPr>
              <a:r>
                <a:rPr lang="en-US" altLang="en-US" sz="800" b="1" dirty="0">
                  <a:solidFill>
                    <a:srgbClr val="FFFFFF"/>
                  </a:solidFill>
                </a:rPr>
                <a:t>B	226</a:t>
              </a:r>
            </a:p>
          </p:txBody>
        </p:sp>
        <p:sp>
          <p:nvSpPr>
            <p:cNvPr id="35" name="Rectangle 58"/>
            <p:cNvSpPr>
              <a:spLocks noChangeArrowheads="1"/>
            </p:cNvSpPr>
            <p:nvPr/>
          </p:nvSpPr>
          <p:spPr bwMode="auto">
            <a:xfrm>
              <a:off x="3482358" y="3460930"/>
              <a:ext cx="556112" cy="556112"/>
            </a:xfrm>
            <a:prstGeom prst="rect">
              <a:avLst/>
            </a:prstGeom>
            <a:solidFill>
              <a:srgbClr val="D0B86A"/>
            </a:solidFill>
            <a:ln w="9525" algn="ctr">
              <a:noFill/>
              <a:miter lim="800000"/>
              <a:headEnd/>
              <a:tailEnd/>
            </a:ln>
            <a:effectLst/>
          </p:spPr>
          <p:txBody>
            <a:bodyPr/>
            <a:lstStyle/>
            <a:p>
              <a:pPr>
                <a:lnSpc>
                  <a:spcPct val="110000"/>
                </a:lnSpc>
                <a:buClr>
                  <a:srgbClr val="000000"/>
                </a:buClr>
                <a:buFont typeface="Symbol" pitchFamily="18" charset="2"/>
                <a:buNone/>
                <a:tabLst>
                  <a:tab pos="404813" algn="r"/>
                </a:tabLst>
              </a:pPr>
              <a:r>
                <a:rPr lang="en-US" altLang="en-US" sz="800" b="1" dirty="0">
                  <a:solidFill>
                    <a:srgbClr val="FFFFFF"/>
                  </a:solidFill>
                </a:rPr>
                <a:t>R	208</a:t>
              </a:r>
            </a:p>
            <a:p>
              <a:pPr>
                <a:lnSpc>
                  <a:spcPct val="110000"/>
                </a:lnSpc>
                <a:buClr>
                  <a:srgbClr val="000000"/>
                </a:buClr>
                <a:buFont typeface="Symbol" pitchFamily="18" charset="2"/>
                <a:buNone/>
                <a:tabLst>
                  <a:tab pos="404813" algn="r"/>
                </a:tabLst>
              </a:pPr>
              <a:r>
                <a:rPr lang="en-US" altLang="en-US" sz="800" b="1" dirty="0">
                  <a:solidFill>
                    <a:srgbClr val="FFFFFF"/>
                  </a:solidFill>
                </a:rPr>
                <a:t>G	184</a:t>
              </a:r>
            </a:p>
            <a:p>
              <a:pPr>
                <a:lnSpc>
                  <a:spcPct val="110000"/>
                </a:lnSpc>
                <a:buClr>
                  <a:srgbClr val="000000"/>
                </a:buClr>
                <a:buFont typeface="Symbol" pitchFamily="18" charset="2"/>
                <a:buNone/>
                <a:tabLst>
                  <a:tab pos="404813" algn="r"/>
                </a:tabLst>
              </a:pPr>
              <a:r>
                <a:rPr lang="en-US" altLang="en-US" sz="800" b="1" dirty="0">
                  <a:solidFill>
                    <a:srgbClr val="FFFFFF"/>
                  </a:solidFill>
                </a:rPr>
                <a:t>B	106</a:t>
              </a:r>
            </a:p>
          </p:txBody>
        </p:sp>
        <p:sp>
          <p:nvSpPr>
            <p:cNvPr id="36" name="Rectangle 59"/>
            <p:cNvSpPr>
              <a:spLocks noChangeArrowheads="1"/>
            </p:cNvSpPr>
            <p:nvPr/>
          </p:nvSpPr>
          <p:spPr bwMode="auto">
            <a:xfrm>
              <a:off x="1967536" y="3460930"/>
              <a:ext cx="556112" cy="556112"/>
            </a:xfrm>
            <a:prstGeom prst="rect">
              <a:avLst/>
            </a:prstGeom>
            <a:solidFill>
              <a:srgbClr val="6769B5"/>
            </a:solidFill>
            <a:ln w="9525" algn="ctr">
              <a:noFill/>
              <a:miter lim="800000"/>
              <a:headEnd/>
              <a:tailEnd/>
            </a:ln>
            <a:effectLst/>
          </p:spPr>
          <p:txBody>
            <a:bodyPr/>
            <a:lstStyle/>
            <a:p>
              <a:pPr>
                <a:lnSpc>
                  <a:spcPct val="110000"/>
                </a:lnSpc>
                <a:buClr>
                  <a:srgbClr val="000000"/>
                </a:buClr>
                <a:tabLst>
                  <a:tab pos="404813" algn="r"/>
                </a:tabLst>
              </a:pPr>
              <a:r>
                <a:rPr lang="en-US" altLang="en-US" sz="800" b="1" dirty="0">
                  <a:solidFill>
                    <a:srgbClr val="FFFFFF"/>
                  </a:solidFill>
                </a:rPr>
                <a:t>R	103</a:t>
              </a:r>
            </a:p>
            <a:p>
              <a:pPr>
                <a:lnSpc>
                  <a:spcPct val="110000"/>
                </a:lnSpc>
                <a:buClr>
                  <a:srgbClr val="000000"/>
                </a:buClr>
                <a:tabLst>
                  <a:tab pos="404813" algn="r"/>
                </a:tabLst>
              </a:pPr>
              <a:r>
                <a:rPr lang="en-US" altLang="en-US" sz="800" b="1" dirty="0">
                  <a:solidFill>
                    <a:srgbClr val="FFFFFF"/>
                  </a:solidFill>
                </a:rPr>
                <a:t>G	105</a:t>
              </a:r>
            </a:p>
            <a:p>
              <a:pPr>
                <a:lnSpc>
                  <a:spcPct val="110000"/>
                </a:lnSpc>
                <a:buClr>
                  <a:srgbClr val="000000"/>
                </a:buClr>
                <a:tabLst>
                  <a:tab pos="404813" algn="r"/>
                </a:tabLst>
              </a:pPr>
              <a:r>
                <a:rPr lang="en-US" altLang="en-US" sz="800" b="1" dirty="0">
                  <a:solidFill>
                    <a:srgbClr val="FFFFFF"/>
                  </a:solidFill>
                </a:rPr>
                <a:t>B	181</a:t>
              </a:r>
            </a:p>
          </p:txBody>
        </p:sp>
        <p:sp>
          <p:nvSpPr>
            <p:cNvPr id="37" name="Rectangle 36"/>
            <p:cNvSpPr>
              <a:spLocks noChangeArrowheads="1"/>
            </p:cNvSpPr>
            <p:nvPr/>
          </p:nvSpPr>
          <p:spPr bwMode="auto">
            <a:xfrm>
              <a:off x="5003360" y="3460930"/>
              <a:ext cx="556112" cy="556112"/>
            </a:xfrm>
            <a:prstGeom prst="rect">
              <a:avLst/>
            </a:prstGeom>
            <a:solidFill>
              <a:srgbClr val="97D0FF"/>
            </a:solidFill>
            <a:ln w="9525" algn="ctr">
              <a:noFill/>
              <a:miter lim="800000"/>
              <a:headEnd/>
              <a:tailEnd/>
            </a:ln>
            <a:effectLst/>
          </p:spPr>
          <p:txBody>
            <a:bodyPr/>
            <a:lstStyle/>
            <a:p>
              <a:pPr>
                <a:lnSpc>
                  <a:spcPct val="110000"/>
                </a:lnSpc>
                <a:buClr>
                  <a:srgbClr val="000000"/>
                </a:buClr>
                <a:tabLst>
                  <a:tab pos="404813" algn="r"/>
                </a:tabLst>
              </a:pPr>
              <a:r>
                <a:rPr lang="pt-BR" altLang="en-US" sz="800" b="1" dirty="0">
                  <a:solidFill>
                    <a:srgbClr val="000000"/>
                  </a:solidFill>
                </a:rPr>
                <a:t>R	151G	208B	255</a:t>
              </a:r>
              <a:endParaRPr lang="en-US" altLang="en-US" sz="800" b="1" dirty="0">
                <a:solidFill>
                  <a:srgbClr val="000000"/>
                </a:solidFill>
              </a:endParaRPr>
            </a:p>
          </p:txBody>
        </p:sp>
      </p:grpSp>
    </p:spTree>
    <p:extLst>
      <p:ext uri="{BB962C8B-B14F-4D97-AF65-F5344CB8AC3E}">
        <p14:creationId xmlns:p14="http://schemas.microsoft.com/office/powerpoint/2010/main" val="11295899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3912148"/>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320"/>
            <a:ext cx="8220456" cy="307777"/>
          </a:xfrm>
          <a:prstGeom prst="rect">
            <a:avLst/>
          </a:prstGeom>
        </p:spPr>
        <p:txBody>
          <a:bodyPr vert="horz" lIns="0" tIns="0" rIns="0" bIns="0" rtlCol="0" anchor="t" anchorCtr="0">
            <a:spAutoFit/>
          </a:bodyPr>
          <a:lstStyle/>
          <a:p>
            <a:r>
              <a:rPr lang="en-US" dirty="0"/>
              <a:t>Click to edit Master title style</a:t>
            </a:r>
          </a:p>
        </p:txBody>
      </p:sp>
      <p:sp>
        <p:nvSpPr>
          <p:cNvPr id="3" name="Text Placeholder 2"/>
          <p:cNvSpPr>
            <a:spLocks noGrp="1"/>
          </p:cNvSpPr>
          <p:nvPr>
            <p:ph type="body" idx="1"/>
          </p:nvPr>
        </p:nvSpPr>
        <p:spPr>
          <a:xfrm>
            <a:off x="457197" y="1554163"/>
            <a:ext cx="8220456" cy="425196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457197" y="586726"/>
            <a:ext cx="8228664" cy="0"/>
          </a:xfrm>
          <a:prstGeom prst="line">
            <a:avLst/>
          </a:prstGeom>
          <a:ln w="12700">
            <a:solidFill>
              <a:srgbClr val="868686"/>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57196" y="6519672"/>
            <a:ext cx="8229600" cy="0"/>
          </a:xfrm>
          <a:prstGeom prst="line">
            <a:avLst/>
          </a:prstGeom>
          <a:ln w="12700">
            <a:solidFill>
              <a:srgbClr val="868686"/>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457994" y="-430530"/>
            <a:ext cx="0" cy="25783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682988" y="-430530"/>
            <a:ext cx="0" cy="25783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457994" y="7066280"/>
            <a:ext cx="8224994" cy="369332"/>
            <a:chOff x="457994" y="7066280"/>
            <a:chExt cx="8224994" cy="914400"/>
          </a:xfrm>
        </p:grpSpPr>
        <p:cxnSp>
          <p:nvCxnSpPr>
            <p:cNvPr id="13" name="Straight Connector 12"/>
            <p:cNvCxnSpPr/>
            <p:nvPr userDrawn="1"/>
          </p:nvCxnSpPr>
          <p:spPr>
            <a:xfrm>
              <a:off x="457994" y="7066280"/>
              <a:ext cx="0" cy="91440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8682988" y="7066280"/>
              <a:ext cx="0" cy="91440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491695" y="-452043"/>
            <a:ext cx="939681" cy="277485"/>
          </a:xfrm>
          <a:prstGeom prst="rect">
            <a:avLst/>
          </a:prstGeom>
          <a:noFill/>
        </p:spPr>
        <p:txBody>
          <a:bodyPr wrap="none" rtlCol="0">
            <a:spAutoFit/>
          </a:bodyPr>
          <a:lstStyle/>
          <a:p>
            <a:pPr algn="r"/>
            <a:r>
              <a:rPr lang="en-US" sz="900" b="1" baseline="0" dirty="0">
                <a:solidFill>
                  <a:srgbClr val="A2A2A2"/>
                </a:solidFill>
              </a:rPr>
              <a:t>No content left</a:t>
            </a:r>
            <a:br>
              <a:rPr lang="en-US" sz="900" b="1" baseline="0" dirty="0">
                <a:solidFill>
                  <a:srgbClr val="A2A2A2"/>
                </a:solidFill>
              </a:rPr>
            </a:br>
            <a:r>
              <a:rPr lang="en-US" sz="900" b="1" baseline="0" dirty="0">
                <a:solidFill>
                  <a:srgbClr val="A2A2A2"/>
                </a:solidFill>
              </a:rPr>
              <a:t>of this line</a:t>
            </a:r>
          </a:p>
        </p:txBody>
      </p:sp>
      <p:sp>
        <p:nvSpPr>
          <p:cNvPr id="20" name="TextBox 19"/>
          <p:cNvSpPr txBox="1"/>
          <p:nvPr/>
        </p:nvSpPr>
        <p:spPr>
          <a:xfrm>
            <a:off x="-491695" y="7066280"/>
            <a:ext cx="939681" cy="369332"/>
          </a:xfrm>
          <a:prstGeom prst="rect">
            <a:avLst/>
          </a:prstGeom>
          <a:noFill/>
        </p:spPr>
        <p:txBody>
          <a:bodyPr wrap="none" rtlCol="0">
            <a:spAutoFit/>
          </a:bodyPr>
          <a:lstStyle/>
          <a:p>
            <a:pPr algn="r"/>
            <a:r>
              <a:rPr lang="en-US" sz="900" b="1" baseline="0" dirty="0">
                <a:solidFill>
                  <a:srgbClr val="A2A2A2"/>
                </a:solidFill>
              </a:rPr>
              <a:t>No content left</a:t>
            </a:r>
            <a:br>
              <a:rPr lang="en-US" sz="900" b="1" baseline="0" dirty="0">
                <a:solidFill>
                  <a:srgbClr val="A2A2A2"/>
                </a:solidFill>
              </a:rPr>
            </a:br>
            <a:r>
              <a:rPr lang="en-US" sz="900" b="1" baseline="0" dirty="0">
                <a:solidFill>
                  <a:srgbClr val="A2A2A2"/>
                </a:solidFill>
              </a:rPr>
              <a:t>of this line</a:t>
            </a:r>
          </a:p>
        </p:txBody>
      </p:sp>
      <p:sp>
        <p:nvSpPr>
          <p:cNvPr id="21" name="TextBox 20"/>
          <p:cNvSpPr txBox="1"/>
          <p:nvPr/>
        </p:nvSpPr>
        <p:spPr>
          <a:xfrm>
            <a:off x="8693150" y="-452043"/>
            <a:ext cx="1010213" cy="277485"/>
          </a:xfrm>
          <a:prstGeom prst="rect">
            <a:avLst/>
          </a:prstGeom>
          <a:noFill/>
        </p:spPr>
        <p:txBody>
          <a:bodyPr wrap="none" rtlCol="0">
            <a:spAutoFit/>
          </a:bodyPr>
          <a:lstStyle/>
          <a:p>
            <a:pPr algn="l"/>
            <a:r>
              <a:rPr lang="en-US" sz="900" b="1" baseline="0" dirty="0">
                <a:solidFill>
                  <a:srgbClr val="A2A2A2"/>
                </a:solidFill>
              </a:rPr>
              <a:t>No content right</a:t>
            </a:r>
            <a:br>
              <a:rPr lang="en-US" sz="900" b="1" baseline="0" dirty="0">
                <a:solidFill>
                  <a:srgbClr val="A2A2A2"/>
                </a:solidFill>
              </a:rPr>
            </a:br>
            <a:r>
              <a:rPr lang="en-US" sz="900" b="1" baseline="0" dirty="0">
                <a:solidFill>
                  <a:srgbClr val="A2A2A2"/>
                </a:solidFill>
              </a:rPr>
              <a:t>of this line</a:t>
            </a:r>
          </a:p>
        </p:txBody>
      </p:sp>
      <p:sp>
        <p:nvSpPr>
          <p:cNvPr id="22" name="TextBox 21"/>
          <p:cNvSpPr txBox="1"/>
          <p:nvPr/>
        </p:nvSpPr>
        <p:spPr>
          <a:xfrm>
            <a:off x="8693150" y="7066280"/>
            <a:ext cx="1010213" cy="369332"/>
          </a:xfrm>
          <a:prstGeom prst="rect">
            <a:avLst/>
          </a:prstGeom>
          <a:noFill/>
        </p:spPr>
        <p:txBody>
          <a:bodyPr wrap="none" rtlCol="0">
            <a:spAutoFit/>
          </a:bodyPr>
          <a:lstStyle/>
          <a:p>
            <a:pPr algn="l"/>
            <a:r>
              <a:rPr lang="en-US" sz="900" b="1" baseline="0" dirty="0">
                <a:solidFill>
                  <a:srgbClr val="A2A2A2"/>
                </a:solidFill>
              </a:rPr>
              <a:t>No content right</a:t>
            </a:r>
            <a:br>
              <a:rPr lang="en-US" sz="900" b="1" baseline="0" dirty="0">
                <a:solidFill>
                  <a:srgbClr val="A2A2A2"/>
                </a:solidFill>
              </a:rPr>
            </a:br>
            <a:r>
              <a:rPr lang="en-US" sz="900" b="1" baseline="0" dirty="0">
                <a:solidFill>
                  <a:srgbClr val="A2A2A2"/>
                </a:solidFill>
              </a:rPr>
              <a:t>of this line</a:t>
            </a:r>
          </a:p>
        </p:txBody>
      </p:sp>
      <p:grpSp>
        <p:nvGrpSpPr>
          <p:cNvPr id="33" name="Group 32"/>
          <p:cNvGrpSpPr/>
          <p:nvPr/>
        </p:nvGrpSpPr>
        <p:grpSpPr>
          <a:xfrm>
            <a:off x="-914399" y="1554480"/>
            <a:ext cx="743133" cy="340739"/>
            <a:chOff x="-914399" y="1554480"/>
            <a:chExt cx="743133" cy="340739"/>
          </a:xfrm>
        </p:grpSpPr>
        <p:sp>
          <p:nvSpPr>
            <p:cNvPr id="23" name="TextBox 22"/>
            <p:cNvSpPr txBox="1"/>
            <p:nvPr userDrawn="1"/>
          </p:nvSpPr>
          <p:spPr>
            <a:xfrm>
              <a:off x="-914399" y="1645920"/>
              <a:ext cx="742190" cy="249299"/>
            </a:xfrm>
            <a:prstGeom prst="rect">
              <a:avLst/>
            </a:prstGeom>
            <a:noFill/>
          </p:spPr>
          <p:txBody>
            <a:bodyPr wrap="none" lIns="0" tIns="0" rIns="0" bIns="0" rtlCol="0" anchor="b" anchorCtr="0">
              <a:spAutoFit/>
            </a:bodyPr>
            <a:lstStyle>
              <a:defPPr>
                <a:defRPr lang="en-US"/>
              </a:defPPr>
              <a:lvl1pPr>
                <a:defRPr sz="900" b="1" baseline="0">
                  <a:solidFill>
                    <a:srgbClr val="A2A2A2"/>
                  </a:solidFill>
                </a:defRPr>
              </a:lvl1pPr>
            </a:lstStyle>
            <a:p>
              <a:pPr lvl="0" algn="r">
                <a:lnSpc>
                  <a:spcPct val="90000"/>
                </a:lnSpc>
              </a:pPr>
              <a:r>
                <a:rPr lang="en-US" dirty="0"/>
                <a:t>Place content</a:t>
              </a:r>
              <a:br>
                <a:rPr lang="en-US" dirty="0"/>
              </a:br>
              <a:r>
                <a:rPr lang="en-US" dirty="0"/>
                <a:t>below  this line</a:t>
              </a:r>
            </a:p>
          </p:txBody>
        </p:sp>
        <p:cxnSp>
          <p:nvCxnSpPr>
            <p:cNvPr id="16" name="Straight Connector 15"/>
            <p:cNvCxnSpPr/>
            <p:nvPr userDrawn="1"/>
          </p:nvCxnSpPr>
          <p:spPr>
            <a:xfrm>
              <a:off x="-913456" y="1554480"/>
              <a:ext cx="74219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9372600" y="1554163"/>
            <a:ext cx="742191" cy="368756"/>
            <a:chOff x="9372600" y="1554163"/>
            <a:chExt cx="742191" cy="368756"/>
          </a:xfrm>
        </p:grpSpPr>
        <p:cxnSp>
          <p:nvCxnSpPr>
            <p:cNvPr id="18" name="Straight Connector 17"/>
            <p:cNvCxnSpPr/>
            <p:nvPr userDrawn="1"/>
          </p:nvCxnSpPr>
          <p:spPr>
            <a:xfrm>
              <a:off x="9372600" y="1554163"/>
              <a:ext cx="742191"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userDrawn="1"/>
          </p:nvSpPr>
          <p:spPr>
            <a:xfrm>
              <a:off x="9372600" y="1645920"/>
              <a:ext cx="742191" cy="276999"/>
            </a:xfrm>
            <a:prstGeom prst="rect">
              <a:avLst/>
            </a:prstGeom>
            <a:noFill/>
          </p:spPr>
          <p:txBody>
            <a:bodyPr wrap="none" lIns="0" tIns="0" rIns="0" bIns="0" rtlCol="0">
              <a:spAutoFit/>
            </a:bodyPr>
            <a:lstStyle/>
            <a:p>
              <a:pPr algn="l"/>
              <a:r>
                <a:rPr lang="en-US" sz="900" b="1" baseline="0" dirty="0">
                  <a:solidFill>
                    <a:srgbClr val="A2A2A2"/>
                  </a:solidFill>
                </a:rPr>
                <a:t>Place content</a:t>
              </a:r>
              <a:br>
                <a:rPr lang="en-US" sz="900" b="1" baseline="0" dirty="0">
                  <a:solidFill>
                    <a:srgbClr val="A2A2A2"/>
                  </a:solidFill>
                </a:rPr>
              </a:br>
              <a:r>
                <a:rPr lang="en-US" sz="900" b="1" baseline="0" dirty="0">
                  <a:solidFill>
                    <a:srgbClr val="A2A2A2"/>
                  </a:solidFill>
                </a:rPr>
                <a:t>below this line</a:t>
              </a:r>
            </a:p>
          </p:txBody>
        </p:sp>
      </p:grpSp>
      <p:cxnSp>
        <p:nvCxnSpPr>
          <p:cNvPr id="26" name="Straight Connector 25"/>
          <p:cNvCxnSpPr/>
          <p:nvPr/>
        </p:nvCxnSpPr>
        <p:spPr>
          <a:xfrm>
            <a:off x="3013870"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290254"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386264"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752024"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847331"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534150"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6126163"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6899433"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3290254"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3013870"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6897052"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2605724"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2238692"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238692" y="-336588"/>
            <a:ext cx="367983" cy="184666"/>
          </a:xfrm>
          <a:prstGeom prst="rect">
            <a:avLst/>
          </a:prstGeom>
          <a:noFill/>
        </p:spPr>
        <p:txBody>
          <a:bodyPr wrap="square" lIns="0" tIns="0" rIns="0" bIns="0" rtlCol="0">
            <a:spAutoFit/>
          </a:bodyPr>
          <a:lstStyle/>
          <a:p>
            <a:endParaRPr/>
          </a:p>
        </p:txBody>
      </p:sp>
      <p:sp>
        <p:nvSpPr>
          <p:cNvPr id="62" name="TextBox 61"/>
          <p:cNvSpPr txBox="1"/>
          <p:nvPr/>
        </p:nvSpPr>
        <p:spPr>
          <a:xfrm>
            <a:off x="4397058" y="-336588"/>
            <a:ext cx="367983" cy="184666"/>
          </a:xfrm>
          <a:prstGeom prst="rect">
            <a:avLst/>
          </a:prstGeom>
          <a:noFill/>
        </p:spPr>
        <p:txBody>
          <a:bodyPr wrap="square" lIns="0" tIns="0" rIns="0" bIns="0" rtlCol="0">
            <a:spAutoFit/>
          </a:bodyPr>
          <a:lstStyle/>
          <a:p>
            <a:endParaRPr/>
          </a:p>
        </p:txBody>
      </p:sp>
      <p:sp>
        <p:nvSpPr>
          <p:cNvPr id="63" name="TextBox 62"/>
          <p:cNvSpPr txBox="1"/>
          <p:nvPr/>
        </p:nvSpPr>
        <p:spPr>
          <a:xfrm>
            <a:off x="6537325" y="-336588"/>
            <a:ext cx="366713" cy="184666"/>
          </a:xfrm>
          <a:prstGeom prst="rect">
            <a:avLst/>
          </a:prstGeom>
          <a:noFill/>
        </p:spPr>
        <p:txBody>
          <a:bodyPr wrap="square" lIns="0" tIns="0" rIns="0" bIns="0" rtlCol="0">
            <a:spAutoFit/>
          </a:bodyPr>
          <a:lstStyle/>
          <a:p>
            <a:endParaRPr/>
          </a:p>
        </p:txBody>
      </p:sp>
      <p:sp>
        <p:nvSpPr>
          <p:cNvPr id="64" name="TextBox 63"/>
          <p:cNvSpPr txBox="1"/>
          <p:nvPr/>
        </p:nvSpPr>
        <p:spPr>
          <a:xfrm>
            <a:off x="5851526" y="-336588"/>
            <a:ext cx="274638" cy="184666"/>
          </a:xfrm>
          <a:prstGeom prst="rect">
            <a:avLst/>
          </a:prstGeom>
          <a:noFill/>
        </p:spPr>
        <p:txBody>
          <a:bodyPr wrap="square" lIns="0" tIns="0" rIns="0" bIns="0" rtlCol="0">
            <a:spAutoFit/>
          </a:bodyPr>
          <a:lstStyle/>
          <a:p>
            <a:endParaRPr/>
          </a:p>
        </p:txBody>
      </p:sp>
      <p:sp>
        <p:nvSpPr>
          <p:cNvPr id="65" name="TextBox 64"/>
          <p:cNvSpPr txBox="1"/>
          <p:nvPr/>
        </p:nvSpPr>
        <p:spPr>
          <a:xfrm>
            <a:off x="3017838" y="-336588"/>
            <a:ext cx="272416" cy="184666"/>
          </a:xfrm>
          <a:prstGeom prst="rect">
            <a:avLst/>
          </a:prstGeom>
          <a:noFill/>
        </p:spPr>
        <p:txBody>
          <a:bodyPr wrap="square" lIns="0" tIns="0" rIns="0" bIns="0" rtlCol="0">
            <a:spAutoFit/>
          </a:bodyPr>
          <a:lstStyle/>
          <a:p>
            <a:endParaRPr/>
          </a:p>
        </p:txBody>
      </p:sp>
      <p:sp>
        <p:nvSpPr>
          <p:cNvPr id="39" name="TextBox 38"/>
          <p:cNvSpPr txBox="1"/>
          <p:nvPr/>
        </p:nvSpPr>
        <p:spPr>
          <a:xfrm>
            <a:off x="8566918" y="6599581"/>
            <a:ext cx="125034" cy="123111"/>
          </a:xfrm>
          <a:prstGeom prst="rect">
            <a:avLst/>
          </a:prstGeom>
          <a:noFill/>
        </p:spPr>
        <p:txBody>
          <a:bodyPr wrap="none" lIns="0" tIns="0" rIns="0" bIns="0" rtlCol="0">
            <a:spAutoFit/>
          </a:bodyPr>
          <a:lstStyle/>
          <a:p>
            <a:pPr algn="r"/>
            <a:fld id="{E6667446-6A31-49F1-98F7-C685150C1F9A}" type="slidenum">
              <a:rPr lang="en-US" sz="800" smtClean="0">
                <a:solidFill>
                  <a:srgbClr val="868686"/>
                </a:solidFill>
                <a:latin typeface="+mj-lt"/>
              </a:rPr>
              <a:pPr algn="r"/>
              <a:t>‹#›</a:t>
            </a:fld>
            <a:endParaRPr lang="en-US" sz="800" dirty="0">
              <a:solidFill>
                <a:srgbClr val="868686"/>
              </a:solidFill>
              <a:latin typeface="+mj-lt"/>
            </a:endParaRPr>
          </a:p>
        </p:txBody>
      </p:sp>
      <p:cxnSp>
        <p:nvCxnSpPr>
          <p:cNvPr id="42" name="Straight Connector 41"/>
          <p:cNvCxnSpPr/>
          <p:nvPr/>
        </p:nvCxnSpPr>
        <p:spPr>
          <a:xfrm>
            <a:off x="-913456" y="6491922"/>
            <a:ext cx="74219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182101" y="6195631"/>
            <a:ext cx="1009892" cy="249299"/>
          </a:xfrm>
          <a:prstGeom prst="rect">
            <a:avLst/>
          </a:prstGeom>
          <a:noFill/>
        </p:spPr>
        <p:txBody>
          <a:bodyPr wrap="none" lIns="0" tIns="0" rIns="0" bIns="0" rtlCol="0" anchor="b" anchorCtr="0">
            <a:spAutoFit/>
          </a:bodyPr>
          <a:lstStyle>
            <a:defPPr>
              <a:defRPr lang="en-US"/>
            </a:defPPr>
            <a:lvl1pPr>
              <a:defRPr sz="900" b="1" baseline="0">
                <a:solidFill>
                  <a:srgbClr val="A2A2A2"/>
                </a:solidFill>
              </a:defRPr>
            </a:lvl1pPr>
          </a:lstStyle>
          <a:p>
            <a:pPr lvl="0" algn="r">
              <a:lnSpc>
                <a:spcPct val="90000"/>
              </a:lnSpc>
            </a:pPr>
            <a:r>
              <a:rPr lang="en-US" dirty="0"/>
              <a:t>Source and</a:t>
            </a:r>
            <a:br>
              <a:rPr lang="en-US" dirty="0"/>
            </a:br>
            <a:r>
              <a:rPr lang="en-US" dirty="0"/>
              <a:t>Footnotes Guideline</a:t>
            </a:r>
          </a:p>
        </p:txBody>
      </p:sp>
      <p:grpSp>
        <p:nvGrpSpPr>
          <p:cNvPr id="32" name="Group 31"/>
          <p:cNvGrpSpPr/>
          <p:nvPr/>
        </p:nvGrpSpPr>
        <p:grpSpPr>
          <a:xfrm>
            <a:off x="457200" y="-577228"/>
            <a:ext cx="8231188" cy="213360"/>
            <a:chOff x="457200" y="-701040"/>
            <a:chExt cx="8231188" cy="213360"/>
          </a:xfrm>
          <a:solidFill>
            <a:srgbClr val="A9A9A9"/>
          </a:solidFill>
        </p:grpSpPr>
        <p:grpSp>
          <p:nvGrpSpPr>
            <p:cNvPr id="17" name="Group 16"/>
            <p:cNvGrpSpPr/>
            <p:nvPr userDrawn="1"/>
          </p:nvGrpSpPr>
          <p:grpSpPr>
            <a:xfrm>
              <a:off x="457200" y="-701040"/>
              <a:ext cx="8231188" cy="45720"/>
              <a:chOff x="457200" y="-1303020"/>
              <a:chExt cx="8231188" cy="45720"/>
            </a:xfrm>
            <a:grpFill/>
          </p:grpSpPr>
          <p:sp>
            <p:nvSpPr>
              <p:cNvPr id="4" name="Rectangle 3"/>
              <p:cNvSpPr/>
              <p:nvPr userDrawn="1"/>
            </p:nvSpPr>
            <p:spPr>
              <a:xfrm>
                <a:off x="457200" y="-1303020"/>
                <a:ext cx="1782763"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userDrawn="1"/>
            </p:nvSpPr>
            <p:spPr>
              <a:xfrm>
                <a:off x="2606675" y="-1303020"/>
                <a:ext cx="1782763"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4756150" y="-1303020"/>
                <a:ext cx="1782763"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userDrawn="1"/>
            </p:nvSpPr>
            <p:spPr>
              <a:xfrm>
                <a:off x="6905625" y="-1303020"/>
                <a:ext cx="1782763"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userDrawn="1"/>
          </p:nvGrpSpPr>
          <p:grpSpPr>
            <a:xfrm>
              <a:off x="457200" y="-533400"/>
              <a:ext cx="8227060" cy="45720"/>
              <a:chOff x="457200" y="-533400"/>
              <a:chExt cx="8227060" cy="45720"/>
            </a:xfrm>
            <a:grpFill/>
          </p:grpSpPr>
          <p:sp>
            <p:nvSpPr>
              <p:cNvPr id="49" name="Rectangle 48"/>
              <p:cNvSpPr/>
              <p:nvPr userDrawn="1"/>
            </p:nvSpPr>
            <p:spPr>
              <a:xfrm>
                <a:off x="457200" y="-533400"/>
                <a:ext cx="3932238"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p:cNvSpPr/>
              <p:nvPr userDrawn="1"/>
            </p:nvSpPr>
            <p:spPr>
              <a:xfrm>
                <a:off x="4752022" y="-533400"/>
                <a:ext cx="3932238"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p:cNvGrpSpPr/>
            <p:nvPr userDrawn="1"/>
          </p:nvGrpSpPr>
          <p:grpSpPr>
            <a:xfrm>
              <a:off x="457200" y="-617220"/>
              <a:ext cx="8229600" cy="45720"/>
              <a:chOff x="457200" y="-594360"/>
              <a:chExt cx="8229600" cy="45720"/>
            </a:xfrm>
            <a:grpFill/>
          </p:grpSpPr>
          <p:sp>
            <p:nvSpPr>
              <p:cNvPr id="51" name="Rectangle 50"/>
              <p:cNvSpPr/>
              <p:nvPr userDrawn="1"/>
            </p:nvSpPr>
            <p:spPr>
              <a:xfrm>
                <a:off x="457200" y="-594360"/>
                <a:ext cx="2560638"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p:cNvSpPr/>
              <p:nvPr userDrawn="1"/>
            </p:nvSpPr>
            <p:spPr>
              <a:xfrm>
                <a:off x="3286124" y="-594360"/>
                <a:ext cx="2560638"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p:cNvSpPr/>
              <p:nvPr userDrawn="1"/>
            </p:nvSpPr>
            <p:spPr>
              <a:xfrm>
                <a:off x="6126162" y="-594360"/>
                <a:ext cx="2560638"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cxnSp>
        <p:nvCxnSpPr>
          <p:cNvPr id="59" name="Straight Connector 58"/>
          <p:cNvCxnSpPr/>
          <p:nvPr/>
        </p:nvCxnSpPr>
        <p:spPr>
          <a:xfrm>
            <a:off x="-502920" y="1371600"/>
            <a:ext cx="33165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02920" y="1096963"/>
            <a:ext cx="33165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4267200" y="227112"/>
            <a:ext cx="4425950" cy="138499"/>
          </a:xfrm>
          <a:prstGeom prst="rect">
            <a:avLst/>
          </a:prstGeom>
          <a:noFill/>
        </p:spPr>
        <p:txBody>
          <a:bodyPr wrap="square" lIns="0" tIns="0" rIns="0" bIns="0" rtlCol="0">
            <a:spAutoFit/>
          </a:bodyPr>
          <a:lstStyle/>
          <a:p>
            <a:pPr algn="r"/>
            <a:r>
              <a:rPr lang="en-US" sz="900" kern="1200" dirty="0">
                <a:solidFill>
                  <a:schemeClr val="tx1"/>
                </a:solidFill>
                <a:effectLst/>
                <a:latin typeface="+mn-lt"/>
                <a:ea typeface="+mn-ea"/>
                <a:cs typeface="+mn-cs"/>
              </a:rPr>
              <a:t>FOIA Confidential Treatment Requested Pursuant to 17 C.F.R. 145.9</a:t>
            </a:r>
            <a:endParaRPr lang="en-US" sz="900" dirty="0"/>
          </a:p>
        </p:txBody>
      </p:sp>
      <p:sp>
        <p:nvSpPr>
          <p:cNvPr id="6" name="Rectangle 5"/>
          <p:cNvSpPr/>
          <p:nvPr/>
        </p:nvSpPr>
        <p:spPr>
          <a:xfrm>
            <a:off x="5074920" y="137160"/>
            <a:ext cx="3703320" cy="3162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7112644"/>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Lst>
  <p:hf hdr="0" ftr="0" dt="0"/>
  <p:txStyles>
    <p:titleStyle>
      <a:lvl1pPr algn="l" defTabSz="914400" rtl="0" eaLnBrk="1" latinLnBrk="0" hangingPunct="1">
        <a:lnSpc>
          <a:spcPct val="100000"/>
        </a:lnSpc>
        <a:spcBef>
          <a:spcPts val="0"/>
        </a:spcBef>
        <a:spcAft>
          <a:spcPts val="0"/>
        </a:spcAft>
        <a:buNone/>
        <a:defRPr sz="2000" b="1" kern="1200" spc="0" baseline="0">
          <a:solidFill>
            <a:schemeClr val="tx1"/>
          </a:solidFill>
          <a:latin typeface="+mj-lt"/>
          <a:ea typeface="+mj-ea"/>
          <a:cs typeface="+mj-cs"/>
        </a:defRPr>
      </a:lvl1pPr>
    </p:titleStyle>
    <p:bodyStyle>
      <a:lvl1pPr marL="0" indent="0" algn="l" defTabSz="914400" rtl="0" eaLnBrk="1" latinLnBrk="0" hangingPunct="1">
        <a:lnSpc>
          <a:spcPct val="120000"/>
        </a:lnSpc>
        <a:spcBef>
          <a:spcPts val="1400"/>
        </a:spcBef>
        <a:spcAft>
          <a:spcPts val="0"/>
        </a:spcAft>
        <a:buClr>
          <a:schemeClr val="accent2"/>
        </a:buClr>
        <a:buFont typeface="Arial" panose="020B0604020202020204" pitchFamily="34" charset="0"/>
        <a:buChar char="​"/>
        <a:defRPr sz="1400" b="0" kern="1200" baseline="0">
          <a:solidFill>
            <a:schemeClr val="tx1"/>
          </a:solidFill>
          <a:latin typeface="+mn-lt"/>
          <a:ea typeface="+mn-ea"/>
          <a:cs typeface="+mn-cs"/>
        </a:defRPr>
      </a:lvl1pPr>
      <a:lvl2pPr marL="228600" indent="-228600" algn="l" defTabSz="914400" rtl="0" eaLnBrk="1" latinLnBrk="0" hangingPunct="1">
        <a:lnSpc>
          <a:spcPct val="120000"/>
        </a:lnSpc>
        <a:spcBef>
          <a:spcPts val="1000"/>
        </a:spcBef>
        <a:spcAft>
          <a:spcPts val="0"/>
        </a:spcAft>
        <a:buClr>
          <a:schemeClr val="accent2"/>
        </a:buClr>
        <a:buFont typeface="Wingdings" panose="05000000000000000000" pitchFamily="2" charset="2"/>
        <a:buChar char="Ø"/>
        <a:defRPr sz="1400" kern="1200" baseline="0">
          <a:solidFill>
            <a:schemeClr val="tx1"/>
          </a:solidFill>
          <a:latin typeface="+mn-lt"/>
          <a:ea typeface="+mn-ea"/>
          <a:cs typeface="+mn-cs"/>
        </a:defRPr>
      </a:lvl2pPr>
      <a:lvl3pPr marL="457200" indent="-228600" algn="l" defTabSz="914400" rtl="0" eaLnBrk="1" latinLnBrk="0" hangingPunct="1">
        <a:lnSpc>
          <a:spcPct val="120000"/>
        </a:lnSpc>
        <a:spcBef>
          <a:spcPts val="60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3pPr>
      <a:lvl4pPr marL="681038" indent="-234950" algn="l" defTabSz="914400" rtl="0" eaLnBrk="1" latinLnBrk="0" hangingPunct="1">
        <a:lnSpc>
          <a:spcPct val="120000"/>
        </a:lnSpc>
        <a:spcBef>
          <a:spcPts val="60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4pPr>
      <a:lvl5pPr marL="915988" indent="-225425" algn="l" defTabSz="914400" rtl="0" eaLnBrk="1" latinLnBrk="0" hangingPunct="1">
        <a:lnSpc>
          <a:spcPct val="120000"/>
        </a:lnSpc>
        <a:spcBef>
          <a:spcPts val="60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100" kern="1200">
          <a:solidFill>
            <a:schemeClr val="tx1"/>
          </a:solidFill>
          <a:latin typeface="+mn-lt"/>
          <a:ea typeface="+mn-ea"/>
          <a:cs typeface="+mn-cs"/>
        </a:defRPr>
      </a:lvl2pPr>
      <a:lvl3pPr marL="914400" algn="l" defTabSz="914400" rtl="0" eaLnBrk="1" latinLnBrk="0" hangingPunct="1">
        <a:defRPr sz="1100" kern="1200">
          <a:solidFill>
            <a:schemeClr val="tx1"/>
          </a:solidFill>
          <a:latin typeface="+mn-lt"/>
          <a:ea typeface="+mn-ea"/>
          <a:cs typeface="+mn-cs"/>
        </a:defRPr>
      </a:lvl3pPr>
      <a:lvl4pPr marL="1371600" algn="l" defTabSz="914400" rtl="0" eaLnBrk="1" latinLnBrk="0" hangingPunct="1">
        <a:defRPr sz="1100" kern="1200">
          <a:solidFill>
            <a:schemeClr val="tx1"/>
          </a:solidFill>
          <a:latin typeface="+mn-lt"/>
          <a:ea typeface="+mn-ea"/>
          <a:cs typeface="+mn-cs"/>
        </a:defRPr>
      </a:lvl4pPr>
      <a:lvl5pPr marL="1828800" algn="l" defTabSz="914400" rtl="0" eaLnBrk="1" latinLnBrk="0" hangingPunct="1">
        <a:defRPr sz="1100" kern="1200">
          <a:solidFill>
            <a:schemeClr val="tx1"/>
          </a:solidFill>
          <a:latin typeface="+mn-lt"/>
          <a:ea typeface="+mn-ea"/>
          <a:cs typeface="+mn-cs"/>
        </a:defRPr>
      </a:lvl5pPr>
      <a:lvl6pPr marL="2286000" algn="l" defTabSz="914400" rtl="0" eaLnBrk="1" latinLnBrk="0" hangingPunct="1">
        <a:defRPr sz="1100" kern="1200">
          <a:solidFill>
            <a:schemeClr val="tx1"/>
          </a:solidFill>
          <a:latin typeface="+mn-lt"/>
          <a:ea typeface="+mn-ea"/>
          <a:cs typeface="+mn-cs"/>
        </a:defRPr>
      </a:lvl6pPr>
      <a:lvl7pPr marL="2743200" algn="l" defTabSz="914400" rtl="0" eaLnBrk="1" latinLnBrk="0" hangingPunct="1">
        <a:defRPr sz="1100" kern="1200">
          <a:solidFill>
            <a:schemeClr val="tx1"/>
          </a:solidFill>
          <a:latin typeface="+mn-lt"/>
          <a:ea typeface="+mn-ea"/>
          <a:cs typeface="+mn-cs"/>
        </a:defRPr>
      </a:lvl7pPr>
      <a:lvl8pPr marL="3200400" algn="l" defTabSz="914400" rtl="0" eaLnBrk="1" latinLnBrk="0" hangingPunct="1">
        <a:defRPr sz="1100" kern="1200">
          <a:solidFill>
            <a:schemeClr val="tx1"/>
          </a:solidFill>
          <a:latin typeface="+mn-lt"/>
          <a:ea typeface="+mn-ea"/>
          <a:cs typeface="+mn-cs"/>
        </a:defRPr>
      </a:lvl8pPr>
      <a:lvl9pPr marL="3657600" algn="l" defTabSz="914400" rtl="0" eaLnBrk="1" latinLnBrk="0" hangingPunct="1">
        <a:defRPr sz="1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s://www.tax.ny.gov/pit/mortgage/mtgidx.htm" TargetMode="External"/><Relationship Id="rId2" Type="http://schemas.openxmlformats.org/officeDocument/2006/relationships/hyperlink" Target="https://en.wikipedia.org/wiki/Closing_costs" TargetMode="Externa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hyperlink" Target="https://research.stlouisfed.org/fred2/series/UNRATE" TargetMode="External"/><Relationship Id="rId2" Type="http://schemas.openxmlformats.org/officeDocument/2006/relationships/image" Target="../media/image22.png"/><Relationship Id="rId1" Type="http://schemas.openxmlformats.org/officeDocument/2006/relationships/slideLayout" Target="../slideLayouts/slideLayout5.xml"/><Relationship Id="rId6" Type="http://schemas.openxmlformats.org/officeDocument/2006/relationships/hyperlink" Target="https://www.sjsu.edu/faculty/watkins/dep1929.htm" TargetMode="External"/><Relationship Id="rId5" Type="http://schemas.openxmlformats.org/officeDocument/2006/relationships/image" Target="../media/image23.png"/><Relationship Id="rId4" Type="http://schemas.openxmlformats.org/officeDocument/2006/relationships/hyperlink" Target="https://fred.stlouisfed.org/series/UNRAT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hyperlink" Target="http://www.econ.yale.edu/~shiller/data.htm" TargetMode="External"/><Relationship Id="rId2" Type="http://schemas.openxmlformats.org/officeDocument/2006/relationships/image" Target="../media/image26.tiff"/><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hyperlink" Target="https://www.dallasfed.org/research/economics/2024/0402"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 Id="rId4" Type="http://schemas.openxmlformats.org/officeDocument/2006/relationships/hyperlink" Target="http://www.demographia.com/dhi.pdf"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hyperlink" Target="https://www.treasury.gov/resource-center/data-chart-center/interest-rates/Pages/TextView.aspx?data=yield"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freddiemac.com/research/forecast/20230817-economic-housing-and-mortgage-market-outlook-august-2023" TargetMode="External"/><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https://talkmarkets.com/content/real-estate--reits/charted-the-us-mortgage-rate-vs-existing-home-sales?post=414306" TargetMode="External"/><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www.dallasfed.org/research/economics/2024/0116" TargetMode="Externa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www.bis.org/statistics/pp_residential_2311.htm" TargetMode="Externa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hyperlink" Target="https://www.consumerfinance.gov/data-research/mortgage-performance-trends/mortgages-30-89-days-delinquent/" TargetMode="External"/><Relationship Id="rId2" Type="http://schemas.openxmlformats.org/officeDocument/2006/relationships/hyperlink" Target="https://www.fanniemae.com/media/43641/display" TargetMode="Externa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38.wmf"/><Relationship Id="rId7" Type="http://schemas.openxmlformats.org/officeDocument/2006/relationships/image" Target="../media/image40.wmf"/><Relationship Id="rId2" Type="http://schemas.openxmlformats.org/officeDocument/2006/relationships/oleObject" Target="../embeddings/oleObject1.bin"/><Relationship Id="rId1" Type="http://schemas.openxmlformats.org/officeDocument/2006/relationships/slideLayout" Target="../slideLayouts/slideLayout5.xml"/><Relationship Id="rId6" Type="http://schemas.openxmlformats.org/officeDocument/2006/relationships/oleObject" Target="../embeddings/oleObject3.bin"/><Relationship Id="rId11" Type="http://schemas.openxmlformats.org/officeDocument/2006/relationships/image" Target="../media/image42.wmf"/><Relationship Id="rId5" Type="http://schemas.openxmlformats.org/officeDocument/2006/relationships/image" Target="../media/image39.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41.wmf"/></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emf"/><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image" Target="../media/image51.tiff"/><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 Id="rId4" Type="http://schemas.openxmlformats.org/officeDocument/2006/relationships/image" Target="../media/image56.tiff"/></Relationships>
</file>

<file path=ppt/slides/_rels/slide43.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oleObject" Target="../embeddings/oleObject6.bin"/><Relationship Id="rId1" Type="http://schemas.openxmlformats.org/officeDocument/2006/relationships/slideLayout" Target="../slideLayouts/slideLayout5.xml"/><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image" Target="../media/image64.png"/><Relationship Id="rId3" Type="http://schemas.openxmlformats.org/officeDocument/2006/relationships/image" Target="../media/image59.wmf"/><Relationship Id="rId7" Type="http://schemas.openxmlformats.org/officeDocument/2006/relationships/image" Target="../media/image61.wmf"/><Relationship Id="rId2" Type="http://schemas.openxmlformats.org/officeDocument/2006/relationships/oleObject" Target="../embeddings/oleObject7.bin"/><Relationship Id="rId1" Type="http://schemas.openxmlformats.org/officeDocument/2006/relationships/slideLayout" Target="../slideLayouts/slideLayout5.xml"/><Relationship Id="rId6" Type="http://schemas.openxmlformats.org/officeDocument/2006/relationships/oleObject" Target="../embeddings/oleObject9.bin"/><Relationship Id="rId11" Type="http://schemas.openxmlformats.org/officeDocument/2006/relationships/image" Target="../media/image63.wmf"/><Relationship Id="rId5" Type="http://schemas.openxmlformats.org/officeDocument/2006/relationships/image" Target="../media/image60.wmf"/><Relationship Id="rId10" Type="http://schemas.openxmlformats.org/officeDocument/2006/relationships/oleObject" Target="../embeddings/oleObject11.bin"/><Relationship Id="rId4" Type="http://schemas.openxmlformats.org/officeDocument/2006/relationships/oleObject" Target="../embeddings/oleObject8.bin"/><Relationship Id="rId9" Type="http://schemas.openxmlformats.org/officeDocument/2006/relationships/image" Target="../media/image62.w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64.tiff"/><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hyperlink" Target="https://www.jchs.harvard.edu/state-nations-housing-2019" TargetMode="External"/><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slideLayout" Target="../slideLayouts/slideLayout5.xml"/><Relationship Id="rId5" Type="http://schemas.openxmlformats.org/officeDocument/2006/relationships/image" Target="../media/image77.png"/><Relationship Id="rId4" Type="http://schemas.openxmlformats.org/officeDocument/2006/relationships/image" Target="../media/image7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fanniemae.com/research-and-insights/perspectives/introducing-fannie-mae-refinance-application-level-index" TargetMode="Externa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trends.google.com/trends/?geo=US" TargetMode="Externa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portNameTxtBox"/>
          <p:cNvSpPr>
            <a:spLocks noGrp="1"/>
          </p:cNvSpPr>
          <p:nvPr>
            <p:ph type="body" sz="quarter" idx="11"/>
          </p:nvPr>
        </p:nvSpPr>
        <p:spPr>
          <a:xfrm>
            <a:off x="457200" y="2880360"/>
            <a:ext cx="8138160" cy="1133856"/>
          </a:xfrm>
        </p:spPr>
        <p:txBody>
          <a:bodyPr/>
          <a:lstStyle/>
          <a:p>
            <a:r>
              <a:rPr lang="en-US" sz="2400" dirty="0"/>
              <a:t>Courant Math 2799.001 </a:t>
            </a:r>
          </a:p>
          <a:p>
            <a:r>
              <a:rPr lang="en-US" sz="2400" dirty="0"/>
              <a:t>Modeling &amp; Risk </a:t>
            </a:r>
            <a:r>
              <a:rPr lang="en-US" sz="2400" dirty="0" err="1"/>
              <a:t>Mgt</a:t>
            </a:r>
            <a:r>
              <a:rPr lang="en-US" sz="2400" dirty="0"/>
              <a:t> of Bonds &amp; Securitized Products</a:t>
            </a:r>
          </a:p>
        </p:txBody>
      </p:sp>
      <p:sp>
        <p:nvSpPr>
          <p:cNvPr id="7" name="FntPageTxtBox"/>
          <p:cNvSpPr>
            <a:spLocks noGrp="1"/>
          </p:cNvSpPr>
          <p:nvPr>
            <p:ph type="body" sz="quarter" idx="13"/>
          </p:nvPr>
        </p:nvSpPr>
        <p:spPr>
          <a:xfrm>
            <a:off x="457200" y="4096512"/>
            <a:ext cx="8138160" cy="2304288"/>
          </a:xfrm>
        </p:spPr>
        <p:txBody>
          <a:bodyPr/>
          <a:lstStyle/>
          <a:p>
            <a:pPr>
              <a:lnSpc>
                <a:spcPct val="110000"/>
              </a:lnSpc>
            </a:pPr>
            <a:r>
              <a:rPr lang="en-US" dirty="0">
                <a:solidFill>
                  <a:srgbClr val="00B0F0"/>
                </a:solidFill>
              </a:rPr>
              <a:t>Lecture 4: Prepayment Drivers, Toy Monte Carlo OAS model</a:t>
            </a:r>
            <a:endParaRPr lang="en-US" b="1" dirty="0">
              <a:solidFill>
                <a:srgbClr val="FFC000"/>
              </a:solidFill>
            </a:endParaRPr>
          </a:p>
          <a:p>
            <a:pPr>
              <a:lnSpc>
                <a:spcPct val="110000"/>
              </a:lnSpc>
            </a:pPr>
            <a:r>
              <a:rPr lang="en-US" dirty="0">
                <a:solidFill>
                  <a:srgbClr val="B4425D"/>
                </a:solidFill>
              </a:rPr>
              <a:t>April 15, 2024</a:t>
            </a:r>
          </a:p>
          <a:p>
            <a:pPr>
              <a:lnSpc>
                <a:spcPct val="110000"/>
              </a:lnSpc>
            </a:pPr>
            <a:r>
              <a:rPr lang="en-US" sz="1400" b="0" dirty="0"/>
              <a:t>Prof: Rodney Sunada-Wong rsw8@nyu.edu </a:t>
            </a:r>
          </a:p>
          <a:p>
            <a:pPr>
              <a:lnSpc>
                <a:spcPct val="110000"/>
              </a:lnSpc>
            </a:pPr>
            <a:r>
              <a:rPr lang="en-US" sz="1400" b="0" dirty="0"/>
              <a:t>TA: </a:t>
            </a:r>
            <a:r>
              <a:rPr lang="en-US" sz="1400" dirty="0"/>
              <a:t>Edison Lee el2700@nyu.edu </a:t>
            </a:r>
            <a:endParaRPr lang="en-US" sz="1400" b="0" dirty="0"/>
          </a:p>
          <a:p>
            <a:pPr>
              <a:lnSpc>
                <a:spcPct val="110000"/>
              </a:lnSpc>
            </a:pPr>
            <a:endParaRPr lang="en-US" sz="1400" b="0" dirty="0"/>
          </a:p>
          <a:p>
            <a:pPr>
              <a:lnSpc>
                <a:spcPct val="110000"/>
              </a:lnSpc>
            </a:pPr>
            <a:endParaRPr lang="en-US" sz="1400" b="0" dirty="0"/>
          </a:p>
          <a:p>
            <a:pPr>
              <a:lnSpc>
                <a:spcPct val="110000"/>
              </a:lnSpc>
            </a:pPr>
            <a:endParaRPr lang="en-US" b="0" dirty="0">
              <a:solidFill>
                <a:schemeClr val="tx1"/>
              </a:solidFill>
            </a:endParaRPr>
          </a:p>
        </p:txBody>
      </p:sp>
    </p:spTree>
    <p:extLst>
      <p:ext uri="{BB962C8B-B14F-4D97-AF65-F5344CB8AC3E}">
        <p14:creationId xmlns:p14="http://schemas.microsoft.com/office/powerpoint/2010/main" val="27993442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Refi</a:t>
            </a:r>
            <a:r>
              <a:rPr lang="en-US" dirty="0"/>
              <a:t>-Incentive</a:t>
            </a:r>
          </a:p>
        </p:txBody>
      </p:sp>
      <p:sp>
        <p:nvSpPr>
          <p:cNvPr id="3" name="Content Placeholder 2"/>
          <p:cNvSpPr>
            <a:spLocks noGrp="1"/>
          </p:cNvSpPr>
          <p:nvPr>
            <p:ph idx="1"/>
          </p:nvPr>
        </p:nvSpPr>
        <p:spPr>
          <a:xfrm>
            <a:off x="457200" y="1143001"/>
            <a:ext cx="8382000" cy="990599"/>
          </a:xfrm>
        </p:spPr>
        <p:txBody>
          <a:bodyPr/>
          <a:lstStyle/>
          <a:p>
            <a:pPr marL="285750" indent="-285750">
              <a:buFont typeface="Wingdings" panose="05000000000000000000" pitchFamily="2" charset="2"/>
              <a:buChar char="Ø"/>
            </a:pPr>
            <a:r>
              <a:rPr lang="en-US" b="1" u="sng" dirty="0"/>
              <a:t>Loan size </a:t>
            </a:r>
            <a:r>
              <a:rPr lang="en-US" dirty="0"/>
              <a:t>vs. closing costs</a:t>
            </a:r>
          </a:p>
          <a:p>
            <a:pPr lvl="2">
              <a:buFont typeface="Wingdings" panose="05000000000000000000" pitchFamily="2" charset="2"/>
              <a:buChar char="Ø"/>
            </a:pPr>
            <a:endParaRPr lang="en-US" dirty="0"/>
          </a:p>
          <a:p>
            <a:pPr lvl="2">
              <a:buFont typeface="Wingdings" panose="05000000000000000000" pitchFamily="2" charset="2"/>
              <a:buChar char="Ø"/>
            </a:pPr>
            <a:endParaRPr lang="en-US" dirty="0"/>
          </a:p>
          <a:p>
            <a:pPr lvl="2">
              <a:buFont typeface="Wingdings" panose="05000000000000000000" pitchFamily="2" charset="2"/>
              <a:buChar char="Ø"/>
            </a:pPr>
            <a:endParaRPr lang="en-US" dirty="0"/>
          </a:p>
          <a:p>
            <a:pPr lvl="2">
              <a:buFont typeface="Wingdings" panose="05000000000000000000" pitchFamily="2" charset="2"/>
              <a:buChar char="Ø"/>
            </a:pPr>
            <a:endParaRPr lang="en-US" dirty="0"/>
          </a:p>
          <a:p>
            <a:pPr lvl="2">
              <a:buFont typeface="Wingdings" panose="05000000000000000000" pitchFamily="2" charset="2"/>
              <a:buChar char="Ø"/>
            </a:pPr>
            <a:endParaRPr lang="en-US" dirty="0"/>
          </a:p>
          <a:p>
            <a:pPr lvl="2">
              <a:buFont typeface="Wingdings" panose="05000000000000000000" pitchFamily="2" charset="2"/>
              <a:buChar char="Ø"/>
            </a:pPr>
            <a:endParaRPr lang="en-US" dirty="0"/>
          </a:p>
          <a:p>
            <a:pPr lvl="2">
              <a:buFont typeface="Wingdings" panose="05000000000000000000" pitchFamily="2" charset="2"/>
              <a:buChar char="Ø"/>
            </a:pPr>
            <a:endParaRPr lang="en-US" dirty="0"/>
          </a:p>
          <a:p>
            <a:pPr lvl="2">
              <a:buFont typeface="Wingdings" panose="05000000000000000000" pitchFamily="2" charset="2"/>
              <a:buChar char="Ø"/>
            </a:pPr>
            <a:endParaRPr lang="en-US" dirty="0"/>
          </a:p>
          <a:p>
            <a:pPr lvl="2">
              <a:buFont typeface="Wingdings" panose="05000000000000000000" pitchFamily="2" charset="2"/>
              <a:buChar char="Ø"/>
            </a:pPr>
            <a:endParaRPr lang="en-US" dirty="0"/>
          </a:p>
          <a:p>
            <a:pPr lvl="2">
              <a:buFont typeface="Wingdings" panose="05000000000000000000" pitchFamily="2" charset="2"/>
              <a:buChar char="Ø"/>
            </a:pPr>
            <a:endParaRPr lang="en-US" dirty="0"/>
          </a:p>
          <a:p>
            <a:pPr lvl="2">
              <a:buFont typeface="Wingdings" panose="05000000000000000000" pitchFamily="2" charset="2"/>
              <a:buChar char="Ø"/>
            </a:pPr>
            <a:endParaRPr lang="en-US" dirty="0"/>
          </a:p>
          <a:p>
            <a:pPr lvl="2">
              <a:buFont typeface="Wingdings" panose="05000000000000000000" pitchFamily="2" charset="2"/>
              <a:buChar char="Ø"/>
            </a:pPr>
            <a:endParaRPr lang="en-US" dirty="0"/>
          </a:p>
          <a:p>
            <a:pPr lvl="2">
              <a:buFont typeface="Wingdings" panose="05000000000000000000" pitchFamily="2" charset="2"/>
              <a:buChar char="Ø"/>
            </a:pPr>
            <a:endParaRPr lang="en-US" dirty="0"/>
          </a:p>
          <a:p>
            <a:pPr lvl="2">
              <a:buFont typeface="Wingdings" panose="05000000000000000000" pitchFamily="2" charset="2"/>
              <a:buChar char="Ø"/>
            </a:pPr>
            <a:r>
              <a:rPr lang="en-US" dirty="0"/>
              <a:t>Borrowers with larger loans have larger </a:t>
            </a:r>
            <a:r>
              <a:rPr lang="en-US" dirty="0" err="1"/>
              <a:t>refinancial</a:t>
            </a:r>
            <a:r>
              <a:rPr lang="en-US" dirty="0"/>
              <a:t> incentives than borrowers with smaller loans</a:t>
            </a:r>
          </a:p>
          <a:p>
            <a:pPr lvl="2">
              <a:buFont typeface="Wingdings" panose="05000000000000000000" pitchFamily="2" charset="2"/>
              <a:buChar char="Ø"/>
            </a:pPr>
            <a:endParaRPr lang="en-US" dirty="0"/>
          </a:p>
          <a:p>
            <a:pPr lvl="2">
              <a:buFont typeface="Wingdings" panose="05000000000000000000" pitchFamily="2" charset="2"/>
              <a:buChar char="Ø"/>
            </a:pPr>
            <a:endParaRPr lang="en-US" dirty="0"/>
          </a:p>
          <a:p>
            <a:pPr lvl="2">
              <a:buFont typeface="Wingdings" panose="05000000000000000000" pitchFamily="2" charset="2"/>
              <a:buChar char="Ø"/>
            </a:pPr>
            <a:endParaRPr lang="en-US" dirty="0"/>
          </a:p>
          <a:p>
            <a:pPr lvl="2">
              <a:buFont typeface="Wingdings" panose="05000000000000000000" pitchFamily="2" charset="2"/>
              <a:buChar char="Ø"/>
            </a:pPr>
            <a:endParaRPr lang="en-US" dirty="0"/>
          </a:p>
          <a:p>
            <a:pPr lvl="2">
              <a:buFont typeface="Wingdings" panose="05000000000000000000" pitchFamily="2" charset="2"/>
              <a:buChar char="Ø"/>
            </a:pPr>
            <a:endParaRPr lang="en-US" dirty="0"/>
          </a:p>
        </p:txBody>
      </p:sp>
      <p:pic>
        <p:nvPicPr>
          <p:cNvPr id="60420" name="Picture 4"/>
          <p:cNvPicPr>
            <a:picLocks noChangeAspect="1" noChangeArrowheads="1"/>
          </p:cNvPicPr>
          <p:nvPr/>
        </p:nvPicPr>
        <p:blipFill>
          <a:blip r:embed="rId2" cstate="print"/>
          <a:srcRect/>
          <a:stretch>
            <a:fillRect/>
          </a:stretch>
        </p:blipFill>
        <p:spPr bwMode="auto">
          <a:xfrm>
            <a:off x="1568284" y="1600200"/>
            <a:ext cx="6051716" cy="3340687"/>
          </a:xfrm>
          <a:prstGeom prst="rect">
            <a:avLst/>
          </a:prstGeom>
          <a:noFill/>
          <a:ln w="9525">
            <a:noFill/>
            <a:miter lim="800000"/>
            <a:headEnd/>
            <a:tailEnd/>
          </a:ln>
        </p:spPr>
      </p:pic>
      <p:sp>
        <p:nvSpPr>
          <p:cNvPr id="9" name="TextBox 8"/>
          <p:cNvSpPr txBox="1"/>
          <p:nvPr/>
        </p:nvSpPr>
        <p:spPr>
          <a:xfrm>
            <a:off x="1371600" y="6324600"/>
            <a:ext cx="1342419" cy="276999"/>
          </a:xfrm>
          <a:prstGeom prst="rect">
            <a:avLst/>
          </a:prstGeom>
          <a:noFill/>
        </p:spPr>
        <p:txBody>
          <a:bodyPr wrap="none" rtlCol="0">
            <a:spAutoFit/>
          </a:bodyPr>
          <a:lstStyle/>
          <a:p>
            <a:r>
              <a:rPr lang="en-US" sz="1200" dirty="0"/>
              <a:t>Source: L. </a:t>
            </a:r>
            <a:r>
              <a:rPr lang="en-US" sz="1200" dirty="0" err="1"/>
              <a:t>Gauttier</a:t>
            </a:r>
            <a:endParaRPr lang="en-US" sz="1200" dirty="0"/>
          </a:p>
        </p:txBody>
      </p:sp>
      <p:sp>
        <p:nvSpPr>
          <p:cNvPr id="6" name="TextBox 5">
            <a:extLst>
              <a:ext uri="{FF2B5EF4-FFF2-40B4-BE49-F238E27FC236}">
                <a16:creationId xmlns:a16="http://schemas.microsoft.com/office/drawing/2014/main" id="{50C9B809-B48A-D241-A102-CE9CF66600B3}"/>
              </a:ext>
            </a:extLst>
          </p:cNvPr>
          <p:cNvSpPr txBox="1"/>
          <p:nvPr/>
        </p:nvSpPr>
        <p:spPr>
          <a:xfrm>
            <a:off x="2310910" y="4922943"/>
            <a:ext cx="5330111" cy="553998"/>
          </a:xfrm>
          <a:prstGeom prst="rect">
            <a:avLst/>
          </a:prstGeom>
          <a:noFill/>
          <a:ln>
            <a:solidFill>
              <a:srgbClr val="C00000"/>
            </a:solidFill>
          </a:ln>
        </p:spPr>
        <p:txBody>
          <a:bodyPr wrap="square" lIns="0" tIns="0" rIns="0" bIns="0" rtlCol="0">
            <a:spAutoFit/>
          </a:bodyPr>
          <a:lstStyle/>
          <a:p>
            <a:r>
              <a:rPr lang="en-US" dirty="0">
                <a:solidFill>
                  <a:srgbClr val="B4425D"/>
                </a:solidFill>
              </a:rPr>
              <a:t>Why are speeds for </a:t>
            </a:r>
          </a:p>
          <a:p>
            <a:r>
              <a:rPr lang="en-US" dirty="0">
                <a:solidFill>
                  <a:srgbClr val="00B050"/>
                </a:solidFill>
              </a:rPr>
              <a:t>Green</a:t>
            </a:r>
            <a:r>
              <a:rPr lang="en-US" dirty="0">
                <a:solidFill>
                  <a:srgbClr val="B4425D"/>
                </a:solidFill>
              </a:rPr>
              <a:t> &gt;. </a:t>
            </a:r>
            <a:r>
              <a:rPr lang="en-US" dirty="0">
                <a:solidFill>
                  <a:srgbClr val="FF0000"/>
                </a:solidFill>
              </a:rPr>
              <a:t>Red</a:t>
            </a:r>
            <a:r>
              <a:rPr lang="en-US" dirty="0">
                <a:solidFill>
                  <a:srgbClr val="B4425D"/>
                </a:solidFill>
              </a:rPr>
              <a:t> &gt;  </a:t>
            </a:r>
            <a:r>
              <a:rPr lang="en-US" dirty="0">
                <a:solidFill>
                  <a:srgbClr val="FFC000"/>
                </a:solidFill>
              </a:rPr>
              <a:t>Orange</a:t>
            </a:r>
            <a:r>
              <a:rPr lang="en-US" dirty="0">
                <a:solidFill>
                  <a:srgbClr val="B4425D"/>
                </a:solidFill>
              </a:rPr>
              <a:t> &gt; </a:t>
            </a:r>
            <a:r>
              <a:rPr lang="en-US" dirty="0">
                <a:solidFill>
                  <a:schemeClr val="accent1"/>
                </a:solidFill>
              </a:rPr>
              <a:t>Blue</a:t>
            </a:r>
            <a:r>
              <a:rPr lang="en-US" dirty="0">
                <a:solidFill>
                  <a:srgbClr val="B4425D"/>
                </a:solidFill>
              </a:rPr>
              <a:t>?</a:t>
            </a:r>
          </a:p>
        </p:txBody>
      </p:sp>
    </p:spTree>
    <p:extLst>
      <p:ext uri="{BB962C8B-B14F-4D97-AF65-F5344CB8AC3E}">
        <p14:creationId xmlns:p14="http://schemas.microsoft.com/office/powerpoint/2010/main" val="674842313"/>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Refi</a:t>
            </a:r>
            <a:r>
              <a:rPr lang="en-US" dirty="0"/>
              <a:t>-Incentive</a:t>
            </a:r>
          </a:p>
        </p:txBody>
      </p:sp>
      <p:sp>
        <p:nvSpPr>
          <p:cNvPr id="3" name="Content Placeholder 2"/>
          <p:cNvSpPr>
            <a:spLocks noGrp="1"/>
          </p:cNvSpPr>
          <p:nvPr>
            <p:ph idx="1"/>
          </p:nvPr>
        </p:nvSpPr>
        <p:spPr>
          <a:xfrm>
            <a:off x="457200" y="1143001"/>
            <a:ext cx="8153400" cy="4190999"/>
          </a:xfrm>
        </p:spPr>
        <p:txBody>
          <a:bodyPr>
            <a:noAutofit/>
          </a:bodyPr>
          <a:lstStyle/>
          <a:p>
            <a:r>
              <a:rPr lang="en-US" b="1" u="sng" dirty="0"/>
              <a:t>Closing Costs</a:t>
            </a:r>
            <a:r>
              <a:rPr lang="en-US" dirty="0"/>
              <a:t> (larger closing costs slow down prepayment speeds)</a:t>
            </a:r>
          </a:p>
          <a:p>
            <a:pPr lvl="1"/>
            <a:r>
              <a:rPr lang="en-US" dirty="0"/>
              <a:t>fees associated with replacing a mortgage with a new mortgage</a:t>
            </a:r>
          </a:p>
          <a:p>
            <a:pPr lvl="2"/>
            <a:r>
              <a:rPr lang="en-US" dirty="0"/>
              <a:t>“Title insurance” – insurance that there are no “liens” on the property</a:t>
            </a:r>
          </a:p>
          <a:p>
            <a:pPr lvl="2"/>
            <a:r>
              <a:rPr lang="en-US" dirty="0"/>
              <a:t>Appraisal fee</a:t>
            </a:r>
          </a:p>
          <a:p>
            <a:pPr lvl="2"/>
            <a:r>
              <a:rPr lang="en-US" dirty="0"/>
              <a:t>Attorney fees</a:t>
            </a:r>
          </a:p>
          <a:p>
            <a:pPr lvl="2"/>
            <a:r>
              <a:rPr lang="en-US" dirty="0"/>
              <a:t>Survey Fee</a:t>
            </a:r>
          </a:p>
          <a:p>
            <a:pPr lvl="2"/>
            <a:r>
              <a:rPr lang="en-US" dirty="0"/>
              <a:t>Mortgage application fee</a:t>
            </a:r>
          </a:p>
          <a:p>
            <a:pPr marL="914400" lvl="2" indent="0">
              <a:buNone/>
            </a:pPr>
            <a:r>
              <a:rPr lang="en-US" sz="1400" dirty="0">
                <a:hlinkClick r:id="rId2"/>
              </a:rPr>
              <a:t>https://en.wikipedia.org/wiki/Closing_costs</a:t>
            </a:r>
            <a:endParaRPr lang="en-US" sz="1400" dirty="0"/>
          </a:p>
          <a:p>
            <a:pPr lvl="1"/>
            <a:endParaRPr lang="en-US" dirty="0"/>
          </a:p>
          <a:p>
            <a:pPr lvl="1"/>
            <a:r>
              <a:rPr lang="en-US" dirty="0"/>
              <a:t>Closing costs vary by state</a:t>
            </a:r>
          </a:p>
          <a:p>
            <a:pPr lvl="2"/>
            <a:r>
              <a:rPr lang="en-US" dirty="0"/>
              <a:t>E.g. New York has a “mortgage recording tax”</a:t>
            </a:r>
          </a:p>
          <a:p>
            <a:pPr lvl="2"/>
            <a:r>
              <a:rPr lang="en-US" dirty="0"/>
              <a:t>1% to 1.5% of the mortgage!</a:t>
            </a:r>
          </a:p>
          <a:p>
            <a:pPr marL="857250" lvl="2" indent="0">
              <a:buNone/>
            </a:pPr>
            <a:r>
              <a:rPr lang="en-US" sz="1400" dirty="0">
                <a:hlinkClick r:id="rId3"/>
              </a:rPr>
              <a:t>https://www.tax.ny.gov/pit/mortgage/mtgidx.htm</a:t>
            </a:r>
            <a:endParaRPr lang="en-US" sz="1400" dirty="0"/>
          </a:p>
          <a:p>
            <a:pPr marL="1081088" lvl="3">
              <a:buNone/>
            </a:pPr>
            <a:r>
              <a:rPr lang="en-US" dirty="0"/>
              <a:t>This makes it expensive in NY to refinance</a:t>
            </a:r>
          </a:p>
        </p:txBody>
      </p:sp>
      <p:pic>
        <p:nvPicPr>
          <p:cNvPr id="204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1590" y="3138100"/>
            <a:ext cx="3200400" cy="297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29400" y="2708701"/>
            <a:ext cx="1064779" cy="276999"/>
          </a:xfrm>
          <a:prstGeom prst="rect">
            <a:avLst/>
          </a:prstGeom>
          <a:noFill/>
        </p:spPr>
        <p:txBody>
          <a:bodyPr wrap="none" rtlCol="0">
            <a:spAutoFit/>
          </a:bodyPr>
          <a:lstStyle/>
          <a:p>
            <a:r>
              <a:rPr lang="en-US" sz="1200" b="1" u="sng" dirty="0"/>
              <a:t>CPR’s by state</a:t>
            </a:r>
          </a:p>
        </p:txBody>
      </p:sp>
      <p:sp>
        <p:nvSpPr>
          <p:cNvPr id="4" name="TextBox 3">
            <a:extLst>
              <a:ext uri="{FF2B5EF4-FFF2-40B4-BE49-F238E27FC236}">
                <a16:creationId xmlns:a16="http://schemas.microsoft.com/office/drawing/2014/main" id="{12D8FA47-28FD-B849-9BF9-6A0220860E42}"/>
              </a:ext>
            </a:extLst>
          </p:cNvPr>
          <p:cNvSpPr txBox="1"/>
          <p:nvPr/>
        </p:nvSpPr>
        <p:spPr>
          <a:xfrm>
            <a:off x="5852160" y="6172200"/>
            <a:ext cx="3408702" cy="369332"/>
          </a:xfrm>
          <a:prstGeom prst="rect">
            <a:avLst/>
          </a:prstGeom>
          <a:noFill/>
        </p:spPr>
        <p:txBody>
          <a:bodyPr wrap="square" lIns="0" tIns="0" rIns="0" bIns="0" rtlCol="0">
            <a:spAutoFit/>
          </a:bodyPr>
          <a:lstStyle/>
          <a:p>
            <a:r>
              <a:rPr lang="en-US" sz="1200" dirty="0"/>
              <a:t>“Inc” is the magnitude of the refi incentive expressed in </a:t>
            </a:r>
            <a:r>
              <a:rPr lang="en-US" sz="1200" dirty="0" err="1"/>
              <a:t>percents</a:t>
            </a:r>
            <a:r>
              <a:rPr lang="en-US" sz="1200" dirty="0"/>
              <a:t> or 0.75% or 75bps</a:t>
            </a:r>
          </a:p>
        </p:txBody>
      </p:sp>
    </p:spTree>
    <p:extLst>
      <p:ext uri="{BB962C8B-B14F-4D97-AF65-F5344CB8AC3E}">
        <p14:creationId xmlns:p14="http://schemas.microsoft.com/office/powerpoint/2010/main" val="1407287993"/>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48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Refi</a:t>
            </a:r>
            <a:r>
              <a:rPr lang="en-US" dirty="0"/>
              <a:t>-Incentive</a:t>
            </a:r>
          </a:p>
        </p:txBody>
      </p:sp>
      <p:sp>
        <p:nvSpPr>
          <p:cNvPr id="3" name="Content Placeholder 2"/>
          <p:cNvSpPr>
            <a:spLocks noGrp="1"/>
          </p:cNvSpPr>
          <p:nvPr>
            <p:ph idx="1"/>
          </p:nvPr>
        </p:nvSpPr>
        <p:spPr>
          <a:xfrm>
            <a:off x="457200" y="1143001"/>
            <a:ext cx="8229600" cy="1295399"/>
          </a:xfrm>
        </p:spPr>
        <p:txBody>
          <a:bodyPr>
            <a:normAutofit/>
          </a:bodyPr>
          <a:lstStyle/>
          <a:p>
            <a:r>
              <a:rPr lang="en-US" b="1" u="sng" dirty="0"/>
              <a:t>Shape of the Yield Curve</a:t>
            </a:r>
            <a:r>
              <a:rPr lang="en-US" dirty="0"/>
              <a:t>: </a:t>
            </a:r>
          </a:p>
          <a:p>
            <a:pPr lvl="1"/>
            <a:r>
              <a:rPr lang="en-US" dirty="0"/>
              <a:t>Borrowers can switch between products</a:t>
            </a:r>
          </a:p>
          <a:p>
            <a:pPr lvl="1"/>
            <a:r>
              <a:rPr lang="en-US" dirty="0"/>
              <a:t>30yr, 15yr, Hybrid ARMs, ARMs</a:t>
            </a:r>
          </a:p>
        </p:txBody>
      </p:sp>
      <p:pic>
        <p:nvPicPr>
          <p:cNvPr id="2050" name="Picture 2"/>
          <p:cNvPicPr>
            <a:picLocks noChangeAspect="1" noChangeArrowheads="1"/>
          </p:cNvPicPr>
          <p:nvPr/>
        </p:nvPicPr>
        <p:blipFill>
          <a:blip r:embed="rId2" cstate="print"/>
          <a:srcRect/>
          <a:stretch>
            <a:fillRect/>
          </a:stretch>
        </p:blipFill>
        <p:spPr bwMode="auto">
          <a:xfrm>
            <a:off x="2673751" y="2687791"/>
            <a:ext cx="3995737" cy="3561660"/>
          </a:xfrm>
          <a:prstGeom prst="rect">
            <a:avLst/>
          </a:prstGeom>
          <a:noFill/>
          <a:ln w="9525">
            <a:noFill/>
            <a:miter lim="800000"/>
            <a:headEnd/>
            <a:tailEnd/>
          </a:ln>
          <a:effectLst/>
        </p:spPr>
      </p:pic>
      <p:sp>
        <p:nvSpPr>
          <p:cNvPr id="8" name="TextBox 7"/>
          <p:cNvSpPr txBox="1"/>
          <p:nvPr/>
        </p:nvSpPr>
        <p:spPr>
          <a:xfrm>
            <a:off x="2939802" y="2313801"/>
            <a:ext cx="3308598" cy="276999"/>
          </a:xfrm>
          <a:prstGeom prst="rect">
            <a:avLst/>
          </a:prstGeom>
          <a:noFill/>
        </p:spPr>
        <p:txBody>
          <a:bodyPr wrap="none" rtlCol="0">
            <a:spAutoFit/>
          </a:bodyPr>
          <a:lstStyle/>
          <a:p>
            <a:r>
              <a:rPr lang="en-US" sz="1200" b="1" u="sng" dirty="0"/>
              <a:t>Product Transitions vs. 15-30 Mortgage Rates (%)</a:t>
            </a:r>
          </a:p>
        </p:txBody>
      </p:sp>
      <p:sp>
        <p:nvSpPr>
          <p:cNvPr id="4" name="TextBox 3">
            <a:extLst>
              <a:ext uri="{FF2B5EF4-FFF2-40B4-BE49-F238E27FC236}">
                <a16:creationId xmlns:a16="http://schemas.microsoft.com/office/drawing/2014/main" id="{B772CC1C-4631-0841-8E65-A1D435FD7C46}"/>
              </a:ext>
            </a:extLst>
          </p:cNvPr>
          <p:cNvSpPr txBox="1"/>
          <p:nvPr/>
        </p:nvSpPr>
        <p:spPr>
          <a:xfrm>
            <a:off x="6903720" y="2697886"/>
            <a:ext cx="2002536" cy="738664"/>
          </a:xfrm>
          <a:prstGeom prst="rect">
            <a:avLst/>
          </a:prstGeom>
          <a:noFill/>
        </p:spPr>
        <p:txBody>
          <a:bodyPr wrap="square" lIns="0" tIns="0" rIns="0" bIns="0" rtlCol="0">
            <a:spAutoFit/>
          </a:bodyPr>
          <a:lstStyle/>
          <a:p>
            <a:r>
              <a:rPr lang="en-US" sz="1200" u="sng" dirty="0">
                <a:solidFill>
                  <a:schemeClr val="accent2"/>
                </a:solidFill>
              </a:rPr>
              <a:t>Blue-green</a:t>
            </a:r>
            <a:r>
              <a:rPr lang="en-US" sz="1200" u="sng" dirty="0"/>
              <a:t> columns (RHS):</a:t>
            </a:r>
          </a:p>
          <a:p>
            <a:r>
              <a:rPr lang="en-US" sz="1200" dirty="0"/>
              <a:t>The difference between the </a:t>
            </a:r>
          </a:p>
          <a:p>
            <a:pPr marL="171450" indent="-171450">
              <a:buFontTx/>
              <a:buChar char="-"/>
            </a:pPr>
            <a:r>
              <a:rPr lang="en-US" sz="1200" dirty="0"/>
              <a:t>30yr mortgage rate </a:t>
            </a:r>
          </a:p>
          <a:p>
            <a:pPr marL="171450" indent="-171450">
              <a:buFontTx/>
              <a:buChar char="-"/>
            </a:pPr>
            <a:r>
              <a:rPr lang="en-US" sz="1200" dirty="0"/>
              <a:t>15yr mortgage rate</a:t>
            </a:r>
          </a:p>
        </p:txBody>
      </p:sp>
      <p:sp>
        <p:nvSpPr>
          <p:cNvPr id="7" name="TextBox 6">
            <a:extLst>
              <a:ext uri="{FF2B5EF4-FFF2-40B4-BE49-F238E27FC236}">
                <a16:creationId xmlns:a16="http://schemas.microsoft.com/office/drawing/2014/main" id="{3C968B87-679F-774D-9061-7DE8F8099D69}"/>
              </a:ext>
            </a:extLst>
          </p:cNvPr>
          <p:cNvSpPr txBox="1"/>
          <p:nvPr/>
        </p:nvSpPr>
        <p:spPr>
          <a:xfrm>
            <a:off x="137160" y="2834640"/>
            <a:ext cx="2560320" cy="2031325"/>
          </a:xfrm>
          <a:prstGeom prst="rect">
            <a:avLst/>
          </a:prstGeom>
          <a:noFill/>
        </p:spPr>
        <p:txBody>
          <a:bodyPr wrap="square" lIns="0" tIns="0" rIns="0" bIns="0" rtlCol="0">
            <a:spAutoFit/>
          </a:bodyPr>
          <a:lstStyle/>
          <a:p>
            <a:r>
              <a:rPr lang="en-US" sz="1200" u="sng" dirty="0"/>
              <a:t>Colored lines (LHS):</a:t>
            </a:r>
          </a:p>
          <a:p>
            <a:r>
              <a:rPr lang="en-US" sz="1200" dirty="0"/>
              <a:t>The speed that borrowers switch from </a:t>
            </a:r>
          </a:p>
          <a:p>
            <a:pPr marL="171450" indent="-171450">
              <a:buFontTx/>
              <a:buChar char="-"/>
            </a:pPr>
            <a:r>
              <a:rPr lang="en-US" sz="1200" dirty="0">
                <a:solidFill>
                  <a:srgbClr val="2D8F78"/>
                </a:solidFill>
              </a:rPr>
              <a:t>30yr mortgage to 15yr mortgage</a:t>
            </a:r>
          </a:p>
          <a:p>
            <a:endParaRPr lang="en-US" sz="1200" dirty="0">
              <a:solidFill>
                <a:srgbClr val="2D8F78"/>
              </a:solidFill>
            </a:endParaRPr>
          </a:p>
          <a:p>
            <a:endParaRPr lang="en-US" sz="1200" dirty="0">
              <a:solidFill>
                <a:srgbClr val="2D8F78"/>
              </a:solidFill>
            </a:endParaRPr>
          </a:p>
          <a:p>
            <a:endParaRPr lang="en-US" sz="1200" dirty="0">
              <a:solidFill>
                <a:srgbClr val="2D8F78"/>
              </a:solidFill>
            </a:endParaRPr>
          </a:p>
          <a:p>
            <a:endParaRPr lang="en-US" sz="1200" dirty="0">
              <a:solidFill>
                <a:srgbClr val="2D8F78"/>
              </a:solidFill>
            </a:endParaRPr>
          </a:p>
          <a:p>
            <a:endParaRPr lang="en-US" sz="1200" dirty="0">
              <a:solidFill>
                <a:srgbClr val="2D8F78"/>
              </a:solidFill>
            </a:endParaRPr>
          </a:p>
          <a:p>
            <a:endParaRPr lang="en-US" sz="1200" dirty="0">
              <a:solidFill>
                <a:srgbClr val="2D8F78"/>
              </a:solidFill>
            </a:endParaRPr>
          </a:p>
          <a:p>
            <a:r>
              <a:rPr lang="en-US" sz="1200" dirty="0">
                <a:solidFill>
                  <a:srgbClr val="2D8F78"/>
                </a:solidFill>
              </a:rPr>
              <a:t> </a:t>
            </a:r>
          </a:p>
          <a:p>
            <a:pPr marL="171450" indent="-171450">
              <a:buFontTx/>
              <a:buChar char="-"/>
            </a:pPr>
            <a:r>
              <a:rPr lang="en-US" sz="1200" dirty="0">
                <a:solidFill>
                  <a:srgbClr val="0070C0"/>
                </a:solidFill>
              </a:rPr>
              <a:t>30yr mortgage to 10yr mortgage </a:t>
            </a:r>
          </a:p>
        </p:txBody>
      </p:sp>
      <p:sp>
        <p:nvSpPr>
          <p:cNvPr id="9" name="TextBox 8">
            <a:extLst>
              <a:ext uri="{FF2B5EF4-FFF2-40B4-BE49-F238E27FC236}">
                <a16:creationId xmlns:a16="http://schemas.microsoft.com/office/drawing/2014/main" id="{52CCDBC3-649B-BD43-9B17-A3FEF2C443F0}"/>
              </a:ext>
            </a:extLst>
          </p:cNvPr>
          <p:cNvSpPr txBox="1"/>
          <p:nvPr/>
        </p:nvSpPr>
        <p:spPr>
          <a:xfrm>
            <a:off x="6894576" y="3850302"/>
            <a:ext cx="2011680" cy="553998"/>
          </a:xfrm>
          <a:prstGeom prst="rect">
            <a:avLst/>
          </a:prstGeom>
          <a:noFill/>
          <a:ln>
            <a:solidFill>
              <a:srgbClr val="C00000"/>
            </a:solidFill>
          </a:ln>
        </p:spPr>
        <p:txBody>
          <a:bodyPr wrap="square" lIns="0" tIns="0" rIns="0" bIns="0" rtlCol="0">
            <a:spAutoFit/>
          </a:bodyPr>
          <a:lstStyle/>
          <a:p>
            <a:r>
              <a:rPr lang="en-US" dirty="0">
                <a:solidFill>
                  <a:srgbClr val="B4425D"/>
                </a:solidFill>
              </a:rPr>
              <a:t>Why did the speeds behave this way?</a:t>
            </a:r>
          </a:p>
        </p:txBody>
      </p:sp>
    </p:spTree>
    <p:extLst>
      <p:ext uri="{BB962C8B-B14F-4D97-AF65-F5344CB8AC3E}">
        <p14:creationId xmlns:p14="http://schemas.microsoft.com/office/powerpoint/2010/main" val="1156431627"/>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Burnout</a:t>
            </a:r>
          </a:p>
        </p:txBody>
      </p:sp>
      <p:sp>
        <p:nvSpPr>
          <p:cNvPr id="3" name="Content Placeholder 2"/>
          <p:cNvSpPr>
            <a:spLocks noGrp="1"/>
          </p:cNvSpPr>
          <p:nvPr>
            <p:ph idx="1"/>
          </p:nvPr>
        </p:nvSpPr>
        <p:spPr>
          <a:xfrm>
            <a:off x="457200" y="822961"/>
            <a:ext cx="8220456" cy="342281"/>
          </a:xfrm>
        </p:spPr>
        <p:txBody>
          <a:bodyPr>
            <a:normAutofit/>
          </a:bodyPr>
          <a:lstStyle/>
          <a:p>
            <a:r>
              <a:rPr lang="en-US" b="1" u="sng" dirty="0"/>
              <a:t>Burnout</a:t>
            </a:r>
            <a:r>
              <a:rPr lang="en-US" dirty="0"/>
              <a:t>: </a:t>
            </a:r>
            <a:r>
              <a:rPr lang="en-US" i="1" dirty="0"/>
              <a:t>Through time, prepayments speeds are less responsive to drops in interest rates</a:t>
            </a:r>
            <a:r>
              <a:rPr lang="en-US" dirty="0"/>
              <a:t>!</a:t>
            </a:r>
          </a:p>
          <a:p>
            <a:endParaRPr lang="en-US" dirty="0"/>
          </a:p>
          <a:p>
            <a:endParaRPr lang="en-US" dirty="0"/>
          </a:p>
        </p:txBody>
      </p:sp>
      <p:pic>
        <p:nvPicPr>
          <p:cNvPr id="62468" name="Picture 4"/>
          <p:cNvPicPr>
            <a:picLocks noChangeAspect="1" noChangeArrowheads="1"/>
          </p:cNvPicPr>
          <p:nvPr/>
        </p:nvPicPr>
        <p:blipFill>
          <a:blip r:embed="rId2" cstate="print"/>
          <a:srcRect/>
          <a:stretch>
            <a:fillRect/>
          </a:stretch>
        </p:blipFill>
        <p:spPr bwMode="auto">
          <a:xfrm>
            <a:off x="457200" y="1165242"/>
            <a:ext cx="7199969" cy="4686918"/>
          </a:xfrm>
          <a:prstGeom prst="rect">
            <a:avLst/>
          </a:prstGeom>
          <a:noFill/>
          <a:ln w="9525">
            <a:noFill/>
            <a:miter lim="800000"/>
            <a:headEnd/>
            <a:tailEnd/>
          </a:ln>
        </p:spPr>
      </p:pic>
      <p:sp>
        <p:nvSpPr>
          <p:cNvPr id="5" name="TextBox 4">
            <a:extLst>
              <a:ext uri="{FF2B5EF4-FFF2-40B4-BE49-F238E27FC236}">
                <a16:creationId xmlns:a16="http://schemas.microsoft.com/office/drawing/2014/main" id="{6771428F-3F1D-7245-ADBA-B703FF4322DF}"/>
              </a:ext>
            </a:extLst>
          </p:cNvPr>
          <p:cNvSpPr txBox="1"/>
          <p:nvPr/>
        </p:nvSpPr>
        <p:spPr>
          <a:xfrm>
            <a:off x="1097280" y="5917442"/>
            <a:ext cx="1499616" cy="276999"/>
          </a:xfrm>
          <a:prstGeom prst="rect">
            <a:avLst/>
          </a:prstGeom>
          <a:noFill/>
          <a:ln>
            <a:solidFill>
              <a:srgbClr val="C00000"/>
            </a:solidFill>
          </a:ln>
        </p:spPr>
        <p:txBody>
          <a:bodyPr wrap="square" lIns="0" tIns="0" rIns="0" bIns="0" rtlCol="0">
            <a:spAutoFit/>
          </a:bodyPr>
          <a:lstStyle/>
          <a:p>
            <a:r>
              <a:rPr lang="en-US" dirty="0">
                <a:solidFill>
                  <a:srgbClr val="B4425D"/>
                </a:solidFill>
              </a:rPr>
              <a:t>Why is that?</a:t>
            </a:r>
          </a:p>
        </p:txBody>
      </p:sp>
      <p:sp>
        <p:nvSpPr>
          <p:cNvPr id="4" name="Rectangle 3">
            <a:extLst>
              <a:ext uri="{FF2B5EF4-FFF2-40B4-BE49-F238E27FC236}">
                <a16:creationId xmlns:a16="http://schemas.microsoft.com/office/drawing/2014/main" id="{E6D29B98-0FD3-1F47-8858-267E6472B961}"/>
              </a:ext>
            </a:extLst>
          </p:cNvPr>
          <p:cNvSpPr/>
          <p:nvPr/>
        </p:nvSpPr>
        <p:spPr>
          <a:xfrm>
            <a:off x="2788920" y="5871276"/>
            <a:ext cx="6492240" cy="338554"/>
          </a:xfrm>
          <a:prstGeom prst="rect">
            <a:avLst/>
          </a:prstGeom>
        </p:spPr>
        <p:txBody>
          <a:bodyPr wrap="square">
            <a:spAutoFit/>
          </a:bodyPr>
          <a:lstStyle/>
          <a:p>
            <a:r>
              <a:rPr lang="en-US" sz="1600" dirty="0"/>
              <a:t>those who remain in the pool are less likely to prepay</a:t>
            </a:r>
          </a:p>
        </p:txBody>
      </p:sp>
    </p:spTree>
    <p:extLst>
      <p:ext uri="{BB962C8B-B14F-4D97-AF65-F5344CB8AC3E}">
        <p14:creationId xmlns:p14="http://schemas.microsoft.com/office/powerpoint/2010/main" val="614579079"/>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Factors affecting a borrower’s </a:t>
            </a:r>
            <a:r>
              <a:rPr lang="en-US" i="1" u="sng" dirty="0"/>
              <a:t>ability</a:t>
            </a:r>
            <a:r>
              <a:rPr lang="en-US" dirty="0"/>
              <a:t> to refinance</a:t>
            </a:r>
          </a:p>
        </p:txBody>
      </p:sp>
      <p:pic>
        <p:nvPicPr>
          <p:cNvPr id="59399" name="Picture 7"/>
          <p:cNvPicPr>
            <a:picLocks noChangeAspect="1" noChangeArrowheads="1"/>
          </p:cNvPicPr>
          <p:nvPr/>
        </p:nvPicPr>
        <p:blipFill>
          <a:blip r:embed="rId2" cstate="print"/>
          <a:srcRect/>
          <a:stretch>
            <a:fillRect/>
          </a:stretch>
        </p:blipFill>
        <p:spPr bwMode="auto">
          <a:xfrm>
            <a:off x="2926080" y="988129"/>
            <a:ext cx="5577840" cy="5296606"/>
          </a:xfrm>
          <a:prstGeom prst="rect">
            <a:avLst/>
          </a:prstGeom>
          <a:noFill/>
          <a:ln w="9525">
            <a:noFill/>
            <a:miter lim="800000"/>
            <a:headEnd/>
            <a:tailEnd/>
          </a:ln>
        </p:spPr>
      </p:pic>
      <p:sp>
        <p:nvSpPr>
          <p:cNvPr id="7" name="Content Placeholder 2"/>
          <p:cNvSpPr txBox="1">
            <a:spLocks/>
          </p:cNvSpPr>
          <p:nvPr/>
        </p:nvSpPr>
        <p:spPr>
          <a:xfrm>
            <a:off x="304800" y="990600"/>
            <a:ext cx="5410200" cy="62626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b="1" u="sng" dirty="0"/>
              <a:t>1) Current LTV</a:t>
            </a:r>
          </a:p>
          <a:p>
            <a:pPr marL="0" indent="0">
              <a:buNone/>
            </a:pPr>
            <a:r>
              <a:rPr lang="en-US" sz="1400" dirty="0"/>
              <a:t>(as opposed to original LTV)</a:t>
            </a:r>
          </a:p>
        </p:txBody>
      </p:sp>
      <p:sp>
        <p:nvSpPr>
          <p:cNvPr id="5" name="TextBox 4">
            <a:extLst>
              <a:ext uri="{FF2B5EF4-FFF2-40B4-BE49-F238E27FC236}">
                <a16:creationId xmlns:a16="http://schemas.microsoft.com/office/drawing/2014/main" id="{A19B6ED9-65DF-F647-B0D0-15ED2A1F222C}"/>
              </a:ext>
            </a:extLst>
          </p:cNvPr>
          <p:cNvSpPr txBox="1"/>
          <p:nvPr/>
        </p:nvSpPr>
        <p:spPr>
          <a:xfrm>
            <a:off x="1581676" y="2452166"/>
            <a:ext cx="1958340" cy="276999"/>
          </a:xfrm>
          <a:prstGeom prst="rect">
            <a:avLst/>
          </a:prstGeom>
          <a:noFill/>
          <a:ln>
            <a:solidFill>
              <a:srgbClr val="C00000"/>
            </a:solidFill>
          </a:ln>
        </p:spPr>
        <p:txBody>
          <a:bodyPr wrap="square" lIns="0" tIns="0" rIns="0" bIns="0" rtlCol="0">
            <a:spAutoFit/>
          </a:bodyPr>
          <a:lstStyle/>
          <a:p>
            <a:r>
              <a:rPr lang="en-US" dirty="0">
                <a:solidFill>
                  <a:srgbClr val="B4425D"/>
                </a:solidFill>
              </a:rPr>
              <a:t>Why this slope?</a:t>
            </a:r>
          </a:p>
        </p:txBody>
      </p:sp>
      <p:cxnSp>
        <p:nvCxnSpPr>
          <p:cNvPr id="4" name="Straight Arrow Connector 3">
            <a:extLst>
              <a:ext uri="{FF2B5EF4-FFF2-40B4-BE49-F238E27FC236}">
                <a16:creationId xmlns:a16="http://schemas.microsoft.com/office/drawing/2014/main" id="{49244C1B-F981-644D-AE56-E02A4387E230}"/>
              </a:ext>
            </a:extLst>
          </p:cNvPr>
          <p:cNvCxnSpPr/>
          <p:nvPr/>
        </p:nvCxnSpPr>
        <p:spPr>
          <a:xfrm flipV="1">
            <a:off x="3063240" y="2011680"/>
            <a:ext cx="914400" cy="2468880"/>
          </a:xfrm>
          <a:prstGeom prst="straightConnector1">
            <a:avLst/>
          </a:prstGeom>
          <a:ln w="12700" cap="flat" cmpd="sng" algn="ctr">
            <a:solidFill>
              <a:schemeClr val="accent4"/>
            </a:solidFill>
            <a:prstDash val="dash"/>
            <a:round/>
            <a:headEnd type="none" w="med" len="med"/>
            <a:tailEnd type="stealth" w="lg" len="lg"/>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F9DA524A-8137-284A-887B-E672FA0AF107}"/>
              </a:ext>
            </a:extLst>
          </p:cNvPr>
          <p:cNvCxnSpPr>
            <a:cxnSpLocks/>
          </p:cNvCxnSpPr>
          <p:nvPr/>
        </p:nvCxnSpPr>
        <p:spPr>
          <a:xfrm>
            <a:off x="5966460" y="2471559"/>
            <a:ext cx="800100" cy="1"/>
          </a:xfrm>
          <a:prstGeom prst="straightConnector1">
            <a:avLst/>
          </a:prstGeom>
          <a:ln w="12700" cap="flat" cmpd="sng" algn="ctr">
            <a:solidFill>
              <a:schemeClr val="accent4"/>
            </a:solidFill>
            <a:prstDash val="dash"/>
            <a:round/>
            <a:headEnd type="none" w="med" len="med"/>
            <a:tailEnd type="stealth" w="lg" len="lg"/>
          </a:ln>
        </p:spPr>
        <p:style>
          <a:lnRef idx="0">
            <a:scrgbClr r="0" g="0" b="0"/>
          </a:lnRef>
          <a:fillRef idx="0">
            <a:scrgbClr r="0" g="0" b="0"/>
          </a:fillRef>
          <a:effectRef idx="0">
            <a:scrgbClr r="0" g="0" b="0"/>
          </a:effectRef>
          <a:fontRef idx="minor">
            <a:schemeClr val="tx1"/>
          </a:fontRef>
        </p:style>
      </p:cxnSp>
      <p:sp>
        <p:nvSpPr>
          <p:cNvPr id="12" name="TextBox 11">
            <a:extLst>
              <a:ext uri="{FF2B5EF4-FFF2-40B4-BE49-F238E27FC236}">
                <a16:creationId xmlns:a16="http://schemas.microsoft.com/office/drawing/2014/main" id="{65D1A001-456F-554D-A1A4-28C9108D24FC}"/>
              </a:ext>
            </a:extLst>
          </p:cNvPr>
          <p:cNvSpPr txBox="1"/>
          <p:nvPr/>
        </p:nvSpPr>
        <p:spPr>
          <a:xfrm>
            <a:off x="5387340" y="2073186"/>
            <a:ext cx="1958340" cy="276999"/>
          </a:xfrm>
          <a:prstGeom prst="rect">
            <a:avLst/>
          </a:prstGeom>
          <a:noFill/>
          <a:ln>
            <a:solidFill>
              <a:srgbClr val="C00000"/>
            </a:solidFill>
          </a:ln>
        </p:spPr>
        <p:txBody>
          <a:bodyPr wrap="square" lIns="0" tIns="0" rIns="0" bIns="0" rtlCol="0">
            <a:spAutoFit/>
          </a:bodyPr>
          <a:lstStyle/>
          <a:p>
            <a:r>
              <a:rPr lang="en-US" dirty="0">
                <a:solidFill>
                  <a:srgbClr val="B4425D"/>
                </a:solidFill>
              </a:rPr>
              <a:t>Why this slope?</a:t>
            </a:r>
          </a:p>
        </p:txBody>
      </p:sp>
      <p:sp>
        <p:nvSpPr>
          <p:cNvPr id="3" name="文本框 2">
            <a:extLst>
              <a:ext uri="{FF2B5EF4-FFF2-40B4-BE49-F238E27FC236}">
                <a16:creationId xmlns:a16="http://schemas.microsoft.com/office/drawing/2014/main" id="{4FBB0193-A44F-F3E6-F390-4017ADD3019C}"/>
              </a:ext>
            </a:extLst>
          </p:cNvPr>
          <p:cNvSpPr txBox="1"/>
          <p:nvPr/>
        </p:nvSpPr>
        <p:spPr>
          <a:xfrm>
            <a:off x="1829326" y="3209987"/>
            <a:ext cx="1463040" cy="184666"/>
          </a:xfrm>
          <a:prstGeom prst="rect">
            <a:avLst/>
          </a:prstGeom>
          <a:noFill/>
        </p:spPr>
        <p:txBody>
          <a:bodyPr wrap="square" lIns="0" tIns="0" rIns="0" bIns="0" rtlCol="0">
            <a:spAutoFit/>
          </a:bodyPr>
          <a:lstStyle/>
          <a:p>
            <a:r>
              <a:rPr lang="en-US" altLang="zh-CN" sz="1200" dirty="0"/>
              <a:t>Ability to refinance</a:t>
            </a:r>
            <a:endParaRPr lang="zh-CN" altLang="en-US" sz="1200" dirty="0"/>
          </a:p>
        </p:txBody>
      </p:sp>
    </p:spTree>
    <p:extLst>
      <p:ext uri="{BB962C8B-B14F-4D97-AF65-F5344CB8AC3E}">
        <p14:creationId xmlns:p14="http://schemas.microsoft.com/office/powerpoint/2010/main" val="150971633"/>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Factors affecting a borrower’s ability to refinance</a:t>
            </a:r>
          </a:p>
        </p:txBody>
      </p:sp>
      <p:pic>
        <p:nvPicPr>
          <p:cNvPr id="8" name="Picture 6"/>
          <p:cNvPicPr>
            <a:picLocks noChangeAspect="1" noChangeArrowheads="1"/>
          </p:cNvPicPr>
          <p:nvPr/>
        </p:nvPicPr>
        <p:blipFill>
          <a:blip r:embed="rId2" cstate="print"/>
          <a:srcRect/>
          <a:stretch>
            <a:fillRect/>
          </a:stretch>
        </p:blipFill>
        <p:spPr bwMode="auto">
          <a:xfrm>
            <a:off x="301402" y="1676400"/>
            <a:ext cx="4316318" cy="4132086"/>
          </a:xfrm>
          <a:prstGeom prst="rect">
            <a:avLst/>
          </a:prstGeom>
          <a:noFill/>
          <a:ln w="9525">
            <a:noFill/>
            <a:miter lim="800000"/>
            <a:headEnd/>
            <a:tailEnd/>
          </a:ln>
        </p:spPr>
      </p:pic>
      <p:sp>
        <p:nvSpPr>
          <p:cNvPr id="10" name="Content Placeholder 2"/>
          <p:cNvSpPr txBox="1">
            <a:spLocks/>
          </p:cNvSpPr>
          <p:nvPr/>
        </p:nvSpPr>
        <p:spPr>
          <a:xfrm>
            <a:off x="325756" y="1143000"/>
            <a:ext cx="2209800" cy="380999"/>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u="sng" dirty="0"/>
              <a:t>2) Credit Worthiness</a:t>
            </a:r>
          </a:p>
        </p:txBody>
      </p:sp>
      <p:sp>
        <p:nvSpPr>
          <p:cNvPr id="4" name="Rectangle 3">
            <a:extLst>
              <a:ext uri="{FF2B5EF4-FFF2-40B4-BE49-F238E27FC236}">
                <a16:creationId xmlns:a16="http://schemas.microsoft.com/office/drawing/2014/main" id="{60C33D46-7A46-9448-9D22-6B9B8F7004A5}"/>
              </a:ext>
            </a:extLst>
          </p:cNvPr>
          <p:cNvSpPr/>
          <p:nvPr/>
        </p:nvSpPr>
        <p:spPr>
          <a:xfrm>
            <a:off x="2651760" y="2926080"/>
            <a:ext cx="1965960" cy="960120"/>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6A47697-C170-6F4F-8E5E-1DC91E53F599}"/>
              </a:ext>
            </a:extLst>
          </p:cNvPr>
          <p:cNvSpPr txBox="1"/>
          <p:nvPr/>
        </p:nvSpPr>
        <p:spPr>
          <a:xfrm>
            <a:off x="4937760" y="3129141"/>
            <a:ext cx="3632690" cy="553998"/>
          </a:xfrm>
          <a:prstGeom prst="rect">
            <a:avLst/>
          </a:prstGeom>
          <a:noFill/>
          <a:ln>
            <a:solidFill>
              <a:srgbClr val="C00000"/>
            </a:solidFill>
          </a:ln>
        </p:spPr>
        <p:txBody>
          <a:bodyPr wrap="square" lIns="0" tIns="0" rIns="0" bIns="0" rtlCol="0">
            <a:spAutoFit/>
          </a:bodyPr>
          <a:lstStyle/>
          <a:p>
            <a:r>
              <a:rPr lang="en-US" dirty="0">
                <a:solidFill>
                  <a:srgbClr val="B4425D"/>
                </a:solidFill>
              </a:rPr>
              <a:t>Why are speeds for </a:t>
            </a:r>
          </a:p>
          <a:p>
            <a:r>
              <a:rPr lang="en-US" dirty="0">
                <a:solidFill>
                  <a:srgbClr val="00B050"/>
                </a:solidFill>
              </a:rPr>
              <a:t>Green</a:t>
            </a:r>
            <a:r>
              <a:rPr lang="en-US" dirty="0">
                <a:solidFill>
                  <a:srgbClr val="B4425D"/>
                </a:solidFill>
              </a:rPr>
              <a:t> &gt;. </a:t>
            </a:r>
            <a:r>
              <a:rPr lang="en-US" dirty="0">
                <a:solidFill>
                  <a:srgbClr val="FF0000"/>
                </a:solidFill>
              </a:rPr>
              <a:t>Red</a:t>
            </a:r>
            <a:r>
              <a:rPr lang="en-US" dirty="0">
                <a:solidFill>
                  <a:srgbClr val="B4425D"/>
                </a:solidFill>
              </a:rPr>
              <a:t> &gt;  </a:t>
            </a:r>
            <a:r>
              <a:rPr lang="en-US" dirty="0">
                <a:solidFill>
                  <a:srgbClr val="FFC000"/>
                </a:solidFill>
              </a:rPr>
              <a:t>Orange</a:t>
            </a:r>
            <a:r>
              <a:rPr lang="en-US" dirty="0">
                <a:solidFill>
                  <a:srgbClr val="B4425D"/>
                </a:solidFill>
              </a:rPr>
              <a:t> &gt; </a:t>
            </a:r>
            <a:r>
              <a:rPr lang="en-US" dirty="0">
                <a:solidFill>
                  <a:schemeClr val="accent1"/>
                </a:solidFill>
              </a:rPr>
              <a:t>Blue</a:t>
            </a:r>
            <a:r>
              <a:rPr lang="en-US" dirty="0">
                <a:solidFill>
                  <a:srgbClr val="B4425D"/>
                </a:solidFill>
              </a:rPr>
              <a:t>?</a:t>
            </a:r>
          </a:p>
        </p:txBody>
      </p:sp>
    </p:spTree>
    <p:extLst>
      <p:ext uri="{BB962C8B-B14F-4D97-AF65-F5344CB8AC3E}">
        <p14:creationId xmlns:p14="http://schemas.microsoft.com/office/powerpoint/2010/main" val="484503679"/>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phenomenon that can be observed about loan metrics:</a:t>
            </a:r>
          </a:p>
        </p:txBody>
      </p:sp>
      <p:pic>
        <p:nvPicPr>
          <p:cNvPr id="11" name="Picture 5"/>
          <p:cNvPicPr>
            <a:picLocks noChangeAspect="1" noChangeArrowheads="1"/>
          </p:cNvPicPr>
          <p:nvPr/>
        </p:nvPicPr>
        <p:blipFill>
          <a:blip r:embed="rId2" cstate="print"/>
          <a:srcRect/>
          <a:stretch>
            <a:fillRect/>
          </a:stretch>
        </p:blipFill>
        <p:spPr bwMode="auto">
          <a:xfrm>
            <a:off x="822960" y="1280160"/>
            <a:ext cx="4919425" cy="3977640"/>
          </a:xfrm>
          <a:prstGeom prst="rect">
            <a:avLst/>
          </a:prstGeom>
          <a:noFill/>
          <a:ln w="9525">
            <a:noFill/>
            <a:miter lim="800000"/>
            <a:headEnd/>
            <a:tailEnd/>
          </a:ln>
        </p:spPr>
      </p:pic>
      <p:sp>
        <p:nvSpPr>
          <p:cNvPr id="13" name="TextBox 12"/>
          <p:cNvSpPr txBox="1"/>
          <p:nvPr/>
        </p:nvSpPr>
        <p:spPr>
          <a:xfrm>
            <a:off x="6251117" y="2761148"/>
            <a:ext cx="2426539" cy="1015663"/>
          </a:xfrm>
          <a:prstGeom prst="rect">
            <a:avLst/>
          </a:prstGeom>
          <a:noFill/>
          <a:ln w="6350">
            <a:solidFill>
              <a:schemeClr val="tx1"/>
            </a:solidFill>
          </a:ln>
        </p:spPr>
        <p:txBody>
          <a:bodyPr wrap="square" rtlCol="0">
            <a:spAutoFit/>
          </a:bodyPr>
          <a:lstStyle/>
          <a:p>
            <a:pPr marL="57150" indent="0">
              <a:buNone/>
            </a:pPr>
            <a:r>
              <a:rPr lang="en-US" sz="1200" dirty="0"/>
              <a:t>Notice high correlations among</a:t>
            </a:r>
          </a:p>
          <a:p>
            <a:pPr marL="177800" indent="-171450">
              <a:buFont typeface="Arial" panose="020B0604020202020204" pitchFamily="34" charset="0"/>
              <a:buChar char="•"/>
            </a:pPr>
            <a:r>
              <a:rPr lang="en-US" sz="1200" dirty="0"/>
              <a:t>loan size</a:t>
            </a:r>
          </a:p>
          <a:p>
            <a:pPr marL="177800" indent="-171450">
              <a:buFont typeface="Arial" panose="020B0604020202020204" pitchFamily="34" charset="0"/>
              <a:buChar char="•"/>
            </a:pPr>
            <a:r>
              <a:rPr lang="en-US" sz="1200" dirty="0"/>
              <a:t>Spread At Origination (SATO)</a:t>
            </a:r>
          </a:p>
          <a:p>
            <a:pPr marL="177800" indent="-171450">
              <a:buFont typeface="Arial" panose="020B0604020202020204" pitchFamily="34" charset="0"/>
              <a:buChar char="•"/>
            </a:pPr>
            <a:r>
              <a:rPr lang="en-US" sz="1200" dirty="0"/>
              <a:t>LTV </a:t>
            </a:r>
          </a:p>
          <a:p>
            <a:pPr marL="177800" indent="-171450">
              <a:buFont typeface="Arial" panose="020B0604020202020204" pitchFamily="34" charset="0"/>
              <a:buChar char="•"/>
            </a:pPr>
            <a:r>
              <a:rPr lang="en-US" sz="1200" dirty="0"/>
              <a:t>FICO</a:t>
            </a:r>
          </a:p>
        </p:txBody>
      </p:sp>
      <p:cxnSp>
        <p:nvCxnSpPr>
          <p:cNvPr id="14" name="Straight Arrow Connector 13"/>
          <p:cNvCxnSpPr>
            <a:cxnSpLocks/>
            <a:stCxn id="13" idx="1"/>
            <a:endCxn id="11" idx="3"/>
          </p:cNvCxnSpPr>
          <p:nvPr/>
        </p:nvCxnSpPr>
        <p:spPr>
          <a:xfrm flipH="1">
            <a:off x="5742385" y="3268980"/>
            <a:ext cx="50873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3310714"/>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accent1"/>
                </a:solidFill>
              </a:rPr>
              <a:t>Prepayment Drivers: 2) Turnover</a:t>
            </a:r>
          </a:p>
        </p:txBody>
      </p:sp>
      <p:sp>
        <p:nvSpPr>
          <p:cNvPr id="3" name="Content Placeholder 2"/>
          <p:cNvSpPr>
            <a:spLocks noGrp="1"/>
          </p:cNvSpPr>
          <p:nvPr>
            <p:ph idx="1"/>
          </p:nvPr>
        </p:nvSpPr>
        <p:spPr>
          <a:xfrm>
            <a:off x="457200" y="1143001"/>
            <a:ext cx="4800600" cy="1295399"/>
          </a:xfrm>
        </p:spPr>
        <p:txBody>
          <a:bodyPr>
            <a:normAutofit/>
          </a:bodyPr>
          <a:lstStyle/>
          <a:p>
            <a:pPr marL="285750" indent="-285750">
              <a:buFont typeface="Wingdings" panose="05000000000000000000" pitchFamily="2" charset="2"/>
              <a:buChar char="Ø"/>
            </a:pPr>
            <a:r>
              <a:rPr lang="en-US" dirty="0"/>
              <a:t>Turnover: Sales of homes</a:t>
            </a:r>
          </a:p>
          <a:p>
            <a:pPr marL="285750" indent="-285750">
              <a:buFont typeface="Wingdings" panose="05000000000000000000" pitchFamily="2" charset="2"/>
              <a:buChar char="Ø"/>
            </a:pPr>
            <a:r>
              <a:rPr lang="en-US" dirty="0">
                <a:solidFill>
                  <a:srgbClr val="B4425D"/>
                </a:solidFill>
              </a:rPr>
              <a:t>What impacts Turnover?</a:t>
            </a:r>
          </a:p>
          <a:p>
            <a:pPr marL="285750" indent="-285750">
              <a:buFont typeface="Wingdings" panose="05000000000000000000" pitchFamily="2" charset="2"/>
              <a:buChar char="Ø"/>
            </a:pPr>
            <a:endParaRPr lang="en-US" dirty="0">
              <a:solidFill>
                <a:srgbClr val="B4425D"/>
              </a:solidFill>
            </a:endParaRPr>
          </a:p>
          <a:p>
            <a:pPr marL="285750" indent="-285750">
              <a:buFont typeface="Wingdings" panose="05000000000000000000" pitchFamily="2" charset="2"/>
              <a:buChar char="Ø"/>
            </a:pPr>
            <a:endParaRPr lang="en-US" dirty="0">
              <a:solidFill>
                <a:srgbClr val="B4425D"/>
              </a:solidFill>
            </a:endParaRPr>
          </a:p>
          <a:p>
            <a:pPr marL="285750" indent="-285750">
              <a:buFont typeface="Wingdings" panose="05000000000000000000" pitchFamily="2" charset="2"/>
              <a:buChar char="Ø"/>
            </a:pPr>
            <a:endParaRPr lang="en-US" dirty="0">
              <a:solidFill>
                <a:srgbClr val="B4425D"/>
              </a:solidFill>
            </a:endParaRPr>
          </a:p>
          <a:p>
            <a:pPr marL="285750" indent="-285750">
              <a:buFont typeface="Wingdings" panose="05000000000000000000" pitchFamily="2" charset="2"/>
              <a:buChar char="Ø"/>
            </a:pPr>
            <a:endParaRPr lang="en-US" dirty="0">
              <a:solidFill>
                <a:srgbClr val="B4425D"/>
              </a:solidFill>
            </a:endParaRPr>
          </a:p>
        </p:txBody>
      </p:sp>
      <p:sp>
        <p:nvSpPr>
          <p:cNvPr id="4" name="TextBox 3">
            <a:extLst>
              <a:ext uri="{FF2B5EF4-FFF2-40B4-BE49-F238E27FC236}">
                <a16:creationId xmlns:a16="http://schemas.microsoft.com/office/drawing/2014/main" id="{0B597155-A9B2-3C49-855F-5B5592601962}"/>
              </a:ext>
            </a:extLst>
          </p:cNvPr>
          <p:cNvSpPr txBox="1"/>
          <p:nvPr/>
        </p:nvSpPr>
        <p:spPr>
          <a:xfrm>
            <a:off x="731520" y="2011680"/>
            <a:ext cx="2331720" cy="276999"/>
          </a:xfrm>
          <a:prstGeom prst="rect">
            <a:avLst/>
          </a:prstGeom>
          <a:noFill/>
          <a:ln>
            <a:solidFill>
              <a:srgbClr val="C00000"/>
            </a:solidFill>
          </a:ln>
        </p:spPr>
        <p:txBody>
          <a:bodyPr wrap="square" lIns="0" tIns="0" rIns="0" bIns="0" rtlCol="0">
            <a:spAutoFit/>
          </a:bodyPr>
          <a:lstStyle/>
          <a:p>
            <a:r>
              <a:rPr lang="en-US" dirty="0">
                <a:solidFill>
                  <a:srgbClr val="B4425D"/>
                </a:solidFill>
              </a:rPr>
              <a:t>Breakout Rooms</a:t>
            </a:r>
          </a:p>
        </p:txBody>
      </p:sp>
      <p:pic>
        <p:nvPicPr>
          <p:cNvPr id="5" name="Picture 3">
            <a:extLst>
              <a:ext uri="{FF2B5EF4-FFF2-40B4-BE49-F238E27FC236}">
                <a16:creationId xmlns:a16="http://schemas.microsoft.com/office/drawing/2014/main" id="{C8DEC7C4-8333-504E-826A-DB8B808D18AC}"/>
              </a:ext>
            </a:extLst>
          </p:cNvPr>
          <p:cNvPicPr>
            <a:picLocks noChangeAspect="1" noChangeArrowheads="1"/>
          </p:cNvPicPr>
          <p:nvPr/>
        </p:nvPicPr>
        <p:blipFill>
          <a:blip r:embed="rId2" cstate="print"/>
          <a:srcRect/>
          <a:stretch>
            <a:fillRect/>
          </a:stretch>
        </p:blipFill>
        <p:spPr bwMode="auto">
          <a:xfrm>
            <a:off x="4119880" y="1188720"/>
            <a:ext cx="3058160" cy="4267200"/>
          </a:xfrm>
          <a:prstGeom prst="rect">
            <a:avLst/>
          </a:prstGeom>
          <a:noFill/>
          <a:ln w="9525">
            <a:noFill/>
            <a:miter lim="800000"/>
            <a:headEnd/>
            <a:tailEnd/>
          </a:ln>
        </p:spPr>
      </p:pic>
    </p:spTree>
    <p:extLst>
      <p:ext uri="{BB962C8B-B14F-4D97-AF65-F5344CB8AC3E}">
        <p14:creationId xmlns:p14="http://schemas.microsoft.com/office/powerpoint/2010/main" val="1426446294"/>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Turnover</a:t>
            </a:r>
          </a:p>
        </p:txBody>
      </p:sp>
      <p:sp>
        <p:nvSpPr>
          <p:cNvPr id="3" name="Content Placeholder 2"/>
          <p:cNvSpPr>
            <a:spLocks noGrp="1"/>
          </p:cNvSpPr>
          <p:nvPr>
            <p:ph idx="1"/>
          </p:nvPr>
        </p:nvSpPr>
        <p:spPr>
          <a:xfrm>
            <a:off x="457200" y="1143001"/>
            <a:ext cx="4800600" cy="1295399"/>
          </a:xfrm>
        </p:spPr>
        <p:txBody>
          <a:bodyPr>
            <a:normAutofit/>
          </a:bodyPr>
          <a:lstStyle/>
          <a:p>
            <a:pPr marL="285750" indent="-285750">
              <a:buFont typeface="Wingdings" panose="05000000000000000000" pitchFamily="2" charset="2"/>
              <a:buChar char="Ø"/>
            </a:pPr>
            <a:r>
              <a:rPr lang="en-US" dirty="0"/>
              <a:t>Tends to stabilize in the 6-10% CPR range</a:t>
            </a:r>
          </a:p>
          <a:p>
            <a:pPr marL="514350" lvl="1" indent="-285750"/>
            <a:r>
              <a:rPr lang="en-US" dirty="0"/>
              <a:t>Seasoning</a:t>
            </a:r>
          </a:p>
          <a:p>
            <a:pPr marL="514350" lvl="1" indent="-285750"/>
            <a:r>
              <a:rPr lang="en-US" dirty="0"/>
              <a:t>Seasonality</a:t>
            </a:r>
          </a:p>
          <a:p>
            <a:pPr marL="285750" indent="-285750">
              <a:buFont typeface="Wingdings" panose="05000000000000000000" pitchFamily="2" charset="2"/>
              <a:buChar char="Ø"/>
            </a:pPr>
            <a:endParaRPr lang="en-US" dirty="0"/>
          </a:p>
        </p:txBody>
      </p:sp>
      <p:pic>
        <p:nvPicPr>
          <p:cNvPr id="58370" name="Picture 2"/>
          <p:cNvPicPr>
            <a:picLocks noChangeAspect="1" noChangeArrowheads="1"/>
          </p:cNvPicPr>
          <p:nvPr/>
        </p:nvPicPr>
        <p:blipFill>
          <a:blip r:embed="rId2" cstate="print"/>
          <a:srcRect/>
          <a:stretch>
            <a:fillRect/>
          </a:stretch>
        </p:blipFill>
        <p:spPr bwMode="auto">
          <a:xfrm>
            <a:off x="762000" y="2362200"/>
            <a:ext cx="3219450" cy="2943225"/>
          </a:xfrm>
          <a:prstGeom prst="rect">
            <a:avLst/>
          </a:prstGeom>
          <a:noFill/>
          <a:ln w="9525">
            <a:noFill/>
            <a:miter lim="800000"/>
            <a:headEnd/>
            <a:tailEnd/>
          </a:ln>
        </p:spPr>
      </p:pic>
      <p:sp>
        <p:nvSpPr>
          <p:cNvPr id="12" name="TextBox 11"/>
          <p:cNvSpPr txBox="1"/>
          <p:nvPr/>
        </p:nvSpPr>
        <p:spPr>
          <a:xfrm>
            <a:off x="1066800" y="5514201"/>
            <a:ext cx="1342419" cy="276999"/>
          </a:xfrm>
          <a:prstGeom prst="rect">
            <a:avLst/>
          </a:prstGeom>
          <a:noFill/>
        </p:spPr>
        <p:txBody>
          <a:bodyPr wrap="none" rtlCol="0">
            <a:spAutoFit/>
          </a:bodyPr>
          <a:lstStyle/>
          <a:p>
            <a:r>
              <a:rPr lang="en-US" sz="1200" dirty="0"/>
              <a:t>Source: L. </a:t>
            </a:r>
            <a:r>
              <a:rPr lang="en-US" sz="1200" dirty="0" err="1"/>
              <a:t>Gauttier</a:t>
            </a:r>
            <a:endParaRPr lang="en-US" sz="1200" dirty="0"/>
          </a:p>
        </p:txBody>
      </p:sp>
      <p:pic>
        <p:nvPicPr>
          <p:cNvPr id="1027" name="Picture 3"/>
          <p:cNvPicPr>
            <a:picLocks noChangeAspect="1" noChangeArrowheads="1"/>
          </p:cNvPicPr>
          <p:nvPr/>
        </p:nvPicPr>
        <p:blipFill>
          <a:blip r:embed="rId3" cstate="print"/>
          <a:srcRect/>
          <a:stretch>
            <a:fillRect/>
          </a:stretch>
        </p:blipFill>
        <p:spPr bwMode="auto">
          <a:xfrm>
            <a:off x="4849999" y="2667000"/>
            <a:ext cx="4084451" cy="2457450"/>
          </a:xfrm>
          <a:prstGeom prst="rect">
            <a:avLst/>
          </a:prstGeom>
          <a:noFill/>
          <a:ln w="9525">
            <a:noFill/>
            <a:miter lim="800000"/>
            <a:headEnd/>
            <a:tailEnd/>
          </a:ln>
          <a:effectLst/>
        </p:spPr>
      </p:pic>
      <p:sp>
        <p:nvSpPr>
          <p:cNvPr id="11" name="TextBox 10"/>
          <p:cNvSpPr txBox="1"/>
          <p:nvPr/>
        </p:nvSpPr>
        <p:spPr>
          <a:xfrm>
            <a:off x="5181600" y="5181600"/>
            <a:ext cx="1510478" cy="276999"/>
          </a:xfrm>
          <a:prstGeom prst="rect">
            <a:avLst/>
          </a:prstGeom>
          <a:noFill/>
        </p:spPr>
        <p:txBody>
          <a:bodyPr wrap="none" rtlCol="0">
            <a:spAutoFit/>
          </a:bodyPr>
          <a:lstStyle/>
          <a:p>
            <a:r>
              <a:rPr lang="en-US" sz="1200" dirty="0"/>
              <a:t>Source: S. </a:t>
            </a:r>
            <a:r>
              <a:rPr lang="en-US" sz="1200" dirty="0" err="1"/>
              <a:t>Chaudhury</a:t>
            </a:r>
            <a:endParaRPr lang="en-US" sz="1200" dirty="0"/>
          </a:p>
        </p:txBody>
      </p:sp>
      <p:sp>
        <p:nvSpPr>
          <p:cNvPr id="5" name="TextBox 4">
            <a:extLst>
              <a:ext uri="{FF2B5EF4-FFF2-40B4-BE49-F238E27FC236}">
                <a16:creationId xmlns:a16="http://schemas.microsoft.com/office/drawing/2014/main" id="{D0F8D514-4B37-E14C-92F3-A186B4CE5B09}"/>
              </a:ext>
            </a:extLst>
          </p:cNvPr>
          <p:cNvSpPr txBox="1"/>
          <p:nvPr/>
        </p:nvSpPr>
        <p:spPr>
          <a:xfrm>
            <a:off x="3398730" y="5846802"/>
            <a:ext cx="3763851" cy="553998"/>
          </a:xfrm>
          <a:prstGeom prst="rect">
            <a:avLst/>
          </a:prstGeom>
          <a:noFill/>
        </p:spPr>
        <p:txBody>
          <a:bodyPr wrap="none" lIns="0" tIns="0" rIns="0" bIns="0" rtlCol="0">
            <a:spAutoFit/>
          </a:bodyPr>
          <a:lstStyle/>
          <a:p>
            <a:r>
              <a:rPr lang="en-US" sz="1200" dirty="0"/>
              <a:t>Notice the shape of this curve (just includes “turnover”) </a:t>
            </a:r>
          </a:p>
          <a:p>
            <a:endParaRPr lang="en-US" sz="1200" dirty="0"/>
          </a:p>
          <a:p>
            <a:r>
              <a:rPr lang="en-US" sz="1200" b="1" dirty="0">
                <a:solidFill>
                  <a:srgbClr val="0070C0"/>
                </a:solidFill>
              </a:rPr>
              <a:t>Look familiar?</a:t>
            </a:r>
          </a:p>
        </p:txBody>
      </p:sp>
      <p:sp>
        <p:nvSpPr>
          <p:cNvPr id="7" name="Freeform 6">
            <a:extLst>
              <a:ext uri="{FF2B5EF4-FFF2-40B4-BE49-F238E27FC236}">
                <a16:creationId xmlns:a16="http://schemas.microsoft.com/office/drawing/2014/main" id="{4AA32E10-45C0-1D4C-9E8B-B4C7272C2C9B}"/>
              </a:ext>
            </a:extLst>
          </p:cNvPr>
          <p:cNvSpPr/>
          <p:nvPr/>
        </p:nvSpPr>
        <p:spPr>
          <a:xfrm>
            <a:off x="3277768" y="3833812"/>
            <a:ext cx="851338" cy="1933904"/>
          </a:xfrm>
          <a:custGeom>
            <a:avLst/>
            <a:gdLst>
              <a:gd name="connsiteX0" fmla="*/ 0 w 851338"/>
              <a:gd name="connsiteY0" fmla="*/ 0 h 1933904"/>
              <a:gd name="connsiteX1" fmla="*/ 367862 w 851338"/>
              <a:gd name="connsiteY1" fmla="*/ 294290 h 1933904"/>
              <a:gd name="connsiteX2" fmla="*/ 683172 w 851338"/>
              <a:gd name="connsiteY2" fmla="*/ 777766 h 1933904"/>
              <a:gd name="connsiteX3" fmla="*/ 851338 w 851338"/>
              <a:gd name="connsiteY3" fmla="*/ 1933904 h 1933904"/>
            </a:gdLst>
            <a:ahLst/>
            <a:cxnLst>
              <a:cxn ang="0">
                <a:pos x="connsiteX0" y="connsiteY0"/>
              </a:cxn>
              <a:cxn ang="0">
                <a:pos x="connsiteX1" y="connsiteY1"/>
              </a:cxn>
              <a:cxn ang="0">
                <a:pos x="connsiteX2" y="connsiteY2"/>
              </a:cxn>
              <a:cxn ang="0">
                <a:pos x="connsiteX3" y="connsiteY3"/>
              </a:cxn>
            </a:cxnLst>
            <a:rect l="l" t="t" r="r" b="b"/>
            <a:pathLst>
              <a:path w="851338" h="1933904">
                <a:moveTo>
                  <a:pt x="0" y="0"/>
                </a:moveTo>
                <a:cubicBezTo>
                  <a:pt x="127000" y="82331"/>
                  <a:pt x="254000" y="164662"/>
                  <a:pt x="367862" y="294290"/>
                </a:cubicBezTo>
                <a:cubicBezTo>
                  <a:pt x="481724" y="423918"/>
                  <a:pt x="602593" y="504497"/>
                  <a:pt x="683172" y="777766"/>
                </a:cubicBezTo>
                <a:cubicBezTo>
                  <a:pt x="763751" y="1051035"/>
                  <a:pt x="807544" y="1492469"/>
                  <a:pt x="851338" y="1933904"/>
                </a:cubicBezTo>
              </a:path>
            </a:pathLst>
          </a:custGeom>
          <a:noFill/>
          <a:ln>
            <a:solidFill>
              <a:schemeClr val="accent6"/>
            </a:solidFill>
            <a:prstDash val="dash"/>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4549472"/>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0CE6EE4-6B88-1A41-A105-F38579E521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80" y="1678275"/>
            <a:ext cx="8549640" cy="2390805"/>
          </a:xfrm>
          <a:prstGeom prst="rect">
            <a:avLst/>
          </a:prstGeom>
        </p:spPr>
      </p:pic>
      <p:sp>
        <p:nvSpPr>
          <p:cNvPr id="2" name="Title 1"/>
          <p:cNvSpPr>
            <a:spLocks noGrp="1"/>
          </p:cNvSpPr>
          <p:nvPr>
            <p:ph type="title"/>
          </p:nvPr>
        </p:nvSpPr>
        <p:spPr/>
        <p:txBody>
          <a:bodyPr/>
          <a:lstStyle/>
          <a:p>
            <a:r>
              <a:rPr lang="en-US" dirty="0"/>
              <a:t>Factors Impacting Turnover</a:t>
            </a:r>
          </a:p>
        </p:txBody>
      </p:sp>
      <p:sp>
        <p:nvSpPr>
          <p:cNvPr id="3" name="Content Placeholder 2"/>
          <p:cNvSpPr>
            <a:spLocks noGrp="1"/>
          </p:cNvSpPr>
          <p:nvPr>
            <p:ph idx="1"/>
          </p:nvPr>
        </p:nvSpPr>
        <p:spPr>
          <a:xfrm>
            <a:off x="457200" y="1143001"/>
            <a:ext cx="3657600" cy="457199"/>
          </a:xfrm>
        </p:spPr>
        <p:txBody>
          <a:bodyPr>
            <a:normAutofit/>
          </a:bodyPr>
          <a:lstStyle/>
          <a:p>
            <a:pPr marL="0" indent="0">
              <a:buNone/>
            </a:pPr>
            <a:r>
              <a:rPr lang="en-US" dirty="0"/>
              <a:t>   </a:t>
            </a:r>
          </a:p>
        </p:txBody>
      </p:sp>
      <p:sp>
        <p:nvSpPr>
          <p:cNvPr id="7" name="TextBox 6"/>
          <p:cNvSpPr txBox="1"/>
          <p:nvPr/>
        </p:nvSpPr>
        <p:spPr>
          <a:xfrm>
            <a:off x="1893299" y="947859"/>
            <a:ext cx="7032175" cy="767811"/>
          </a:xfrm>
          <a:prstGeom prst="rect">
            <a:avLst/>
          </a:prstGeom>
          <a:noFill/>
        </p:spPr>
        <p:txBody>
          <a:bodyPr wrap="square" rtlCol="0">
            <a:spAutoFit/>
          </a:bodyPr>
          <a:lstStyle/>
          <a:p>
            <a:r>
              <a:rPr lang="en-US" sz="1400" b="1" dirty="0">
                <a:hlinkClick r:id="rId3" action="ppaction://hlinkfile"/>
              </a:rPr>
              <a:t>Civilian Unemployment Rate</a:t>
            </a:r>
            <a:endParaRPr lang="en-US" sz="1400" dirty="0"/>
          </a:p>
          <a:p>
            <a:r>
              <a:rPr lang="en-US" sz="1400" dirty="0"/>
              <a:t>U-3: Number of unemployed as a % of labor force (16+yrs, not in institutions (e.g., penal and mental facilities, homes for the aged), not on active duty in Armed Forces.</a:t>
            </a:r>
          </a:p>
        </p:txBody>
      </p:sp>
      <p:sp>
        <p:nvSpPr>
          <p:cNvPr id="15" name="TextBox 14"/>
          <p:cNvSpPr txBox="1"/>
          <p:nvPr/>
        </p:nvSpPr>
        <p:spPr>
          <a:xfrm>
            <a:off x="377293" y="973724"/>
            <a:ext cx="1436099" cy="338554"/>
          </a:xfrm>
          <a:prstGeom prst="rect">
            <a:avLst/>
          </a:prstGeom>
          <a:noFill/>
        </p:spPr>
        <p:txBody>
          <a:bodyPr wrap="none" rtlCol="0">
            <a:spAutoFit/>
          </a:bodyPr>
          <a:lstStyle/>
          <a:p>
            <a:r>
              <a:rPr lang="en-US" sz="1600" b="1" dirty="0"/>
              <a:t>Work-related</a:t>
            </a:r>
          </a:p>
        </p:txBody>
      </p:sp>
      <p:sp>
        <p:nvSpPr>
          <p:cNvPr id="4" name="TextBox 3">
            <a:extLst>
              <a:ext uri="{FF2B5EF4-FFF2-40B4-BE49-F238E27FC236}">
                <a16:creationId xmlns:a16="http://schemas.microsoft.com/office/drawing/2014/main" id="{75F1AE32-EF96-4645-A3F1-D1C1453E6847}"/>
              </a:ext>
            </a:extLst>
          </p:cNvPr>
          <p:cNvSpPr txBox="1"/>
          <p:nvPr/>
        </p:nvSpPr>
        <p:spPr>
          <a:xfrm>
            <a:off x="5869020" y="4181594"/>
            <a:ext cx="2798651" cy="184666"/>
          </a:xfrm>
          <a:prstGeom prst="rect">
            <a:avLst/>
          </a:prstGeom>
          <a:noFill/>
        </p:spPr>
        <p:txBody>
          <a:bodyPr wrap="none" lIns="0" tIns="0" rIns="0" bIns="0" rtlCol="0">
            <a:spAutoFit/>
          </a:bodyPr>
          <a:lstStyle/>
          <a:p>
            <a:r>
              <a:rPr lang="en-US" sz="1200" dirty="0">
                <a:hlinkClick r:id="rId4"/>
              </a:rPr>
              <a:t>https://fred.stlouisfed.org/series/UNRATE</a:t>
            </a:r>
            <a:endParaRPr lang="en-US" sz="1200" dirty="0"/>
          </a:p>
        </p:txBody>
      </p:sp>
      <p:pic>
        <p:nvPicPr>
          <p:cNvPr id="13" name="Picture 12">
            <a:extLst>
              <a:ext uri="{FF2B5EF4-FFF2-40B4-BE49-F238E27FC236}">
                <a16:creationId xmlns:a16="http://schemas.microsoft.com/office/drawing/2014/main" id="{633ED3D1-C37D-204B-8952-AA80029F72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 y="4206240"/>
            <a:ext cx="4526280" cy="2280960"/>
          </a:xfrm>
          <a:prstGeom prst="rect">
            <a:avLst/>
          </a:prstGeom>
        </p:spPr>
      </p:pic>
      <p:cxnSp>
        <p:nvCxnSpPr>
          <p:cNvPr id="10" name="Straight Connector 9">
            <a:extLst>
              <a:ext uri="{FF2B5EF4-FFF2-40B4-BE49-F238E27FC236}">
                <a16:creationId xmlns:a16="http://schemas.microsoft.com/office/drawing/2014/main" id="{DCD90A7E-296B-AC4E-8F8C-01F67E997E16}"/>
              </a:ext>
            </a:extLst>
          </p:cNvPr>
          <p:cNvCxnSpPr/>
          <p:nvPr/>
        </p:nvCxnSpPr>
        <p:spPr>
          <a:xfrm flipH="1">
            <a:off x="377293" y="1783080"/>
            <a:ext cx="8300363"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0E28903F-52C1-FF4C-B7E5-487BB7894870}"/>
              </a:ext>
            </a:extLst>
          </p:cNvPr>
          <p:cNvCxnSpPr>
            <a:cxnSpLocks/>
          </p:cNvCxnSpPr>
          <p:nvPr/>
        </p:nvCxnSpPr>
        <p:spPr>
          <a:xfrm flipH="1">
            <a:off x="457200" y="4754880"/>
            <a:ext cx="4434840"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TextBox 18">
            <a:extLst>
              <a:ext uri="{FF2B5EF4-FFF2-40B4-BE49-F238E27FC236}">
                <a16:creationId xmlns:a16="http://schemas.microsoft.com/office/drawing/2014/main" id="{794369A7-D45F-3144-97BA-AEA37EE5ABC2}"/>
              </a:ext>
            </a:extLst>
          </p:cNvPr>
          <p:cNvSpPr txBox="1"/>
          <p:nvPr/>
        </p:nvSpPr>
        <p:spPr>
          <a:xfrm>
            <a:off x="433289" y="6551688"/>
            <a:ext cx="3380284" cy="184666"/>
          </a:xfrm>
          <a:prstGeom prst="rect">
            <a:avLst/>
          </a:prstGeom>
          <a:noFill/>
        </p:spPr>
        <p:txBody>
          <a:bodyPr wrap="none" lIns="0" tIns="0" rIns="0" bIns="0" rtlCol="0">
            <a:spAutoFit/>
          </a:bodyPr>
          <a:lstStyle/>
          <a:p>
            <a:r>
              <a:rPr lang="en-US" sz="1200" dirty="0">
                <a:hlinkClick r:id="rId6"/>
              </a:rPr>
              <a:t>https://www.sjsu.edu/faculty/watkins/dep1929.htm</a:t>
            </a:r>
            <a:endParaRPr lang="en-US" sz="1200" dirty="0"/>
          </a:p>
        </p:txBody>
      </p:sp>
    </p:spTree>
    <p:extLst>
      <p:ext uri="{BB962C8B-B14F-4D97-AF65-F5344CB8AC3E}">
        <p14:creationId xmlns:p14="http://schemas.microsoft.com/office/powerpoint/2010/main" val="3990573474"/>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solidFill>
              </a:rPr>
              <a:t>Topics</a:t>
            </a:r>
          </a:p>
        </p:txBody>
      </p:sp>
      <p:sp>
        <p:nvSpPr>
          <p:cNvPr id="3" name="Content Placeholder 2"/>
          <p:cNvSpPr>
            <a:spLocks noGrp="1"/>
          </p:cNvSpPr>
          <p:nvPr>
            <p:ph idx="1"/>
          </p:nvPr>
        </p:nvSpPr>
        <p:spPr/>
        <p:txBody>
          <a:bodyPr/>
          <a:lstStyle/>
          <a:p>
            <a:pPr marL="285750" indent="-285750">
              <a:buFont typeface="Wingdings" panose="05000000000000000000" pitchFamily="2" charset="2"/>
              <a:buChar char="Ø"/>
            </a:pPr>
            <a:r>
              <a:rPr lang="en-US" dirty="0"/>
              <a:t>Homework from Previous Lecture</a:t>
            </a:r>
          </a:p>
          <a:p>
            <a:pPr marL="285750" indent="-285750">
              <a:buFont typeface="Wingdings" panose="05000000000000000000" pitchFamily="2" charset="2"/>
              <a:buChar char="Ø"/>
            </a:pPr>
            <a:r>
              <a:rPr lang="en-US" dirty="0"/>
              <a:t>Prepayment Drivers: </a:t>
            </a:r>
          </a:p>
          <a:p>
            <a:pPr marL="514350" lvl="1" indent="-285750"/>
            <a:r>
              <a:rPr lang="en-US" dirty="0"/>
              <a:t>Turnover </a:t>
            </a:r>
          </a:p>
          <a:p>
            <a:pPr marL="514350" lvl="1" indent="-285750"/>
            <a:r>
              <a:rPr lang="en-US" dirty="0"/>
              <a:t>Re-Fi incentive</a:t>
            </a:r>
          </a:p>
          <a:p>
            <a:pPr marL="514350" lvl="1" indent="-285750"/>
            <a:r>
              <a:rPr lang="en-US" dirty="0"/>
              <a:t>Default</a:t>
            </a:r>
          </a:p>
          <a:p>
            <a:pPr marL="285750" indent="-285750">
              <a:buFont typeface="Wingdings" panose="05000000000000000000" pitchFamily="2" charset="2"/>
              <a:buChar char="Ø"/>
            </a:pPr>
            <a:r>
              <a:rPr lang="en-US" dirty="0"/>
              <a:t>Conceptual OAS model</a:t>
            </a:r>
          </a:p>
          <a:p>
            <a:pPr marL="285750" indent="-285750">
              <a:buFont typeface="Wingdings" panose="05000000000000000000" pitchFamily="2" charset="2"/>
              <a:buChar char="Ø"/>
            </a:pPr>
            <a:r>
              <a:rPr lang="en-US" dirty="0"/>
              <a:t>Homework</a:t>
            </a:r>
          </a:p>
        </p:txBody>
      </p:sp>
    </p:spTree>
    <p:extLst>
      <p:ext uri="{BB962C8B-B14F-4D97-AF65-F5344CB8AC3E}">
        <p14:creationId xmlns:p14="http://schemas.microsoft.com/office/powerpoint/2010/main" val="174882521"/>
      </p:ext>
    </p:extLst>
  </p:cSld>
  <p:clrMapOvr>
    <a:masterClrMapping/>
  </p:clrMapOvr>
  <p:transition spd="med">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Factors Impacting Turnover</a:t>
            </a:r>
          </a:p>
        </p:txBody>
      </p:sp>
      <p:sp>
        <p:nvSpPr>
          <p:cNvPr id="11" name="Content Placeholder 2"/>
          <p:cNvSpPr txBox="1">
            <a:spLocks/>
          </p:cNvSpPr>
          <p:nvPr/>
        </p:nvSpPr>
        <p:spPr>
          <a:xfrm>
            <a:off x="457200" y="1104901"/>
            <a:ext cx="3802380" cy="4190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600" b="1" dirty="0"/>
              <a:t>Home Price Appreciation Seasoning</a:t>
            </a:r>
          </a:p>
          <a:p>
            <a:pPr marL="0" indent="0">
              <a:buFont typeface="Arial" pitchFamily="34" charset="0"/>
              <a:buNone/>
            </a:pPr>
            <a:endParaRPr lang="en-US" sz="1600" b="1" dirty="0"/>
          </a:p>
        </p:txBody>
      </p:sp>
      <p:pic>
        <p:nvPicPr>
          <p:cNvPr id="1127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536784"/>
            <a:ext cx="4391025" cy="2171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7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4425" y="3708484"/>
            <a:ext cx="2009775" cy="238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3075212" y="3708484"/>
            <a:ext cx="2077813" cy="253916"/>
          </a:xfrm>
          <a:prstGeom prst="rect">
            <a:avLst/>
          </a:prstGeom>
          <a:noFill/>
        </p:spPr>
        <p:txBody>
          <a:bodyPr wrap="none" rtlCol="0">
            <a:spAutoFit/>
          </a:bodyPr>
          <a:lstStyle/>
          <a:p>
            <a:r>
              <a:rPr lang="en-US" sz="1050" dirty="0"/>
              <a:t>Source: Banc of America Securities</a:t>
            </a:r>
          </a:p>
        </p:txBody>
      </p:sp>
      <p:sp>
        <p:nvSpPr>
          <p:cNvPr id="3" name="TextBox 2">
            <a:extLst>
              <a:ext uri="{FF2B5EF4-FFF2-40B4-BE49-F238E27FC236}">
                <a16:creationId xmlns:a16="http://schemas.microsoft.com/office/drawing/2014/main" id="{1BC7BDE7-52F4-B548-8F16-D72EA056BF6E}"/>
              </a:ext>
            </a:extLst>
          </p:cNvPr>
          <p:cNvSpPr txBox="1"/>
          <p:nvPr/>
        </p:nvSpPr>
        <p:spPr>
          <a:xfrm>
            <a:off x="411480" y="4663440"/>
            <a:ext cx="7219925" cy="738664"/>
          </a:xfrm>
          <a:prstGeom prst="rect">
            <a:avLst/>
          </a:prstGeom>
          <a:noFill/>
        </p:spPr>
        <p:txBody>
          <a:bodyPr wrap="none" lIns="0" tIns="0" rIns="0" bIns="0" rtlCol="0">
            <a:spAutoFit/>
          </a:bodyPr>
          <a:lstStyle/>
          <a:p>
            <a:r>
              <a:rPr lang="en-US" sz="1600" b="1" dirty="0">
                <a:solidFill>
                  <a:srgbClr val="C00000"/>
                </a:solidFill>
              </a:rPr>
              <a:t>What would you have expected would happen to home price appreciation </a:t>
            </a:r>
          </a:p>
          <a:p>
            <a:r>
              <a:rPr lang="en-US" sz="1600" b="1" dirty="0">
                <a:solidFill>
                  <a:srgbClr val="C00000"/>
                </a:solidFill>
              </a:rPr>
              <a:t>during the pandemic?</a:t>
            </a:r>
          </a:p>
          <a:p>
            <a:endParaRPr lang="en-US" sz="1600" dirty="0">
              <a:solidFill>
                <a:srgbClr val="C00000"/>
              </a:solidFill>
            </a:endParaRPr>
          </a:p>
        </p:txBody>
      </p:sp>
      <p:sp>
        <p:nvSpPr>
          <p:cNvPr id="8" name="TextBox 7">
            <a:extLst>
              <a:ext uri="{FF2B5EF4-FFF2-40B4-BE49-F238E27FC236}">
                <a16:creationId xmlns:a16="http://schemas.microsoft.com/office/drawing/2014/main" id="{D25D0CE1-30F3-A044-B843-D351E222992D}"/>
              </a:ext>
            </a:extLst>
          </p:cNvPr>
          <p:cNvSpPr txBox="1"/>
          <p:nvPr/>
        </p:nvSpPr>
        <p:spPr>
          <a:xfrm>
            <a:off x="533400" y="5466843"/>
            <a:ext cx="7376160" cy="246221"/>
          </a:xfrm>
          <a:prstGeom prst="rect">
            <a:avLst/>
          </a:prstGeom>
          <a:noFill/>
          <a:ln>
            <a:noFill/>
          </a:ln>
        </p:spPr>
        <p:txBody>
          <a:bodyPr wrap="square" lIns="0" tIns="0" rIns="0" bIns="0" rtlCol="0">
            <a:spAutoFit/>
          </a:bodyPr>
          <a:lstStyle/>
          <a:p>
            <a:r>
              <a:rPr lang="en-US" sz="1600" b="1" dirty="0">
                <a:solidFill>
                  <a:srgbClr val="B4425D"/>
                </a:solidFill>
              </a:rPr>
              <a:t>=&gt; Would you have expected prepayment to speed up or slow down?</a:t>
            </a:r>
          </a:p>
        </p:txBody>
      </p:sp>
    </p:spTree>
    <p:extLst>
      <p:ext uri="{BB962C8B-B14F-4D97-AF65-F5344CB8AC3E}">
        <p14:creationId xmlns:p14="http://schemas.microsoft.com/office/powerpoint/2010/main" val="3055000413"/>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EB87ED-B01B-1943-83CF-9CF422F49AEA}"/>
              </a:ext>
            </a:extLst>
          </p:cNvPr>
          <p:cNvPicPr>
            <a:picLocks noChangeAspect="1"/>
          </p:cNvPicPr>
          <p:nvPr/>
        </p:nvPicPr>
        <p:blipFill>
          <a:blip r:embed="rId2"/>
          <a:stretch>
            <a:fillRect/>
          </a:stretch>
        </p:blipFill>
        <p:spPr>
          <a:xfrm>
            <a:off x="3794760" y="91440"/>
            <a:ext cx="5166360" cy="3507927"/>
          </a:xfrm>
          <a:prstGeom prst="rect">
            <a:avLst/>
          </a:prstGeom>
        </p:spPr>
      </p:pic>
      <p:sp>
        <p:nvSpPr>
          <p:cNvPr id="2" name="Title 1"/>
          <p:cNvSpPr>
            <a:spLocks noGrp="1"/>
          </p:cNvSpPr>
          <p:nvPr>
            <p:ph type="title"/>
          </p:nvPr>
        </p:nvSpPr>
        <p:spPr/>
        <p:txBody>
          <a:bodyPr/>
          <a:lstStyle/>
          <a:p>
            <a:r>
              <a:rPr lang="en-US" dirty="0"/>
              <a:t>Factors Affecting Turnover</a:t>
            </a:r>
          </a:p>
        </p:txBody>
      </p:sp>
      <p:sp>
        <p:nvSpPr>
          <p:cNvPr id="6" name="Rounded Rectangle 5">
            <a:extLst>
              <a:ext uri="{FF2B5EF4-FFF2-40B4-BE49-F238E27FC236}">
                <a16:creationId xmlns:a16="http://schemas.microsoft.com/office/drawing/2014/main" id="{ED12E37F-895F-A64B-92DA-989237E1FAE2}"/>
              </a:ext>
            </a:extLst>
          </p:cNvPr>
          <p:cNvSpPr/>
          <p:nvPr/>
        </p:nvSpPr>
        <p:spPr>
          <a:xfrm>
            <a:off x="7589520" y="705770"/>
            <a:ext cx="365760" cy="28483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AD911ED-BBE7-0249-81F8-0B096430D44F}"/>
              </a:ext>
            </a:extLst>
          </p:cNvPr>
          <p:cNvSpPr/>
          <p:nvPr/>
        </p:nvSpPr>
        <p:spPr>
          <a:xfrm>
            <a:off x="5989320" y="1005840"/>
            <a:ext cx="1075685" cy="187036"/>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579CC01-8800-4B49-90E1-2890605D074B}"/>
              </a:ext>
            </a:extLst>
          </p:cNvPr>
          <p:cNvSpPr/>
          <p:nvPr/>
        </p:nvSpPr>
        <p:spPr>
          <a:xfrm>
            <a:off x="228600" y="6488668"/>
            <a:ext cx="8353481" cy="276999"/>
          </a:xfrm>
          <a:prstGeom prst="rect">
            <a:avLst/>
          </a:prstGeom>
        </p:spPr>
        <p:txBody>
          <a:bodyPr wrap="square">
            <a:spAutoFit/>
          </a:bodyPr>
          <a:lstStyle/>
          <a:p>
            <a:r>
              <a:rPr lang="en-US" sz="1200" dirty="0">
                <a:hlinkClick r:id="rId3"/>
              </a:rPr>
              <a:t>http://www.econ.yale.edu/~shiller/data.htm</a:t>
            </a:r>
            <a:r>
              <a:rPr lang="en-US" sz="1200" dirty="0"/>
              <a:t>.  </a:t>
            </a:r>
            <a:r>
              <a:rPr lang="en-US" sz="1050" dirty="0"/>
              <a:t>“Fig 3-1”.             </a:t>
            </a:r>
            <a:r>
              <a:rPr lang="en-US" sz="1050" dirty="0">
                <a:hlinkClick r:id="rId4"/>
              </a:rPr>
              <a:t>https://www.dallasfed.org/research/economics/2024/0402</a:t>
            </a:r>
            <a:endParaRPr lang="en-US" sz="1050" dirty="0"/>
          </a:p>
        </p:txBody>
      </p:sp>
      <p:sp>
        <p:nvSpPr>
          <p:cNvPr id="10" name="Content Placeholder 2">
            <a:extLst>
              <a:ext uri="{FF2B5EF4-FFF2-40B4-BE49-F238E27FC236}">
                <a16:creationId xmlns:a16="http://schemas.microsoft.com/office/drawing/2014/main" id="{DE5D75BE-C664-BF40-BB38-714E9EA70D47}"/>
              </a:ext>
            </a:extLst>
          </p:cNvPr>
          <p:cNvSpPr>
            <a:spLocks noGrp="1"/>
          </p:cNvSpPr>
          <p:nvPr>
            <p:ph idx="1"/>
          </p:nvPr>
        </p:nvSpPr>
        <p:spPr>
          <a:xfrm>
            <a:off x="381000" y="990600"/>
            <a:ext cx="2636520" cy="1295400"/>
          </a:xfrm>
        </p:spPr>
        <p:txBody>
          <a:bodyPr>
            <a:noAutofit/>
          </a:bodyPr>
          <a:lstStyle/>
          <a:p>
            <a:pPr marL="0" indent="0">
              <a:buNone/>
            </a:pPr>
            <a:r>
              <a:rPr lang="en-US" sz="1600" b="1" dirty="0"/>
              <a:t>But</a:t>
            </a:r>
          </a:p>
          <a:p>
            <a:pPr>
              <a:buNone/>
            </a:pPr>
            <a:r>
              <a:rPr lang="en-US" sz="1600" b="1" dirty="0"/>
              <a:t>combining increases in the “real” price of homes</a:t>
            </a:r>
          </a:p>
          <a:p>
            <a:pPr marL="0" indent="0">
              <a:buNone/>
            </a:pPr>
            <a:endParaRPr lang="en-US" sz="1600" b="1" dirty="0"/>
          </a:p>
          <a:p>
            <a:pPr marL="0" indent="0">
              <a:buNone/>
            </a:pPr>
            <a:r>
              <a:rPr lang="en-US" sz="1600" b="1" dirty="0">
                <a:solidFill>
                  <a:srgbClr val="2D8F78"/>
                </a:solidFill>
              </a:rPr>
              <a:t>with the impact of higher interest rates, </a:t>
            </a:r>
          </a:p>
          <a:p>
            <a:pPr marL="0" indent="0">
              <a:buNone/>
            </a:pPr>
            <a:endParaRPr lang="en-US" sz="1600" b="1" dirty="0"/>
          </a:p>
          <a:p>
            <a:pPr marL="0" indent="0">
              <a:buNone/>
            </a:pPr>
            <a:endParaRPr lang="en-US" sz="1600" b="1" dirty="0"/>
          </a:p>
          <a:p>
            <a:pPr marL="0" indent="0">
              <a:buNone/>
            </a:pPr>
            <a:r>
              <a:rPr lang="en-US" sz="1600" b="1" dirty="0">
                <a:solidFill>
                  <a:srgbClr val="FF0000"/>
                </a:solidFill>
              </a:rPr>
              <a:t>Housing is less affordable now than it has been for several years</a:t>
            </a:r>
          </a:p>
        </p:txBody>
      </p:sp>
      <p:pic>
        <p:nvPicPr>
          <p:cNvPr id="7" name="Picture 6">
            <a:extLst>
              <a:ext uri="{FF2B5EF4-FFF2-40B4-BE49-F238E27FC236}">
                <a16:creationId xmlns:a16="http://schemas.microsoft.com/office/drawing/2014/main" id="{41292125-E760-3740-B9D9-773282E8E09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09556" y="3520440"/>
            <a:ext cx="5440680" cy="2969614"/>
          </a:xfrm>
          <a:prstGeom prst="rect">
            <a:avLst/>
          </a:prstGeom>
        </p:spPr>
      </p:pic>
      <p:sp>
        <p:nvSpPr>
          <p:cNvPr id="11" name="Rounded Rectangle 10">
            <a:extLst>
              <a:ext uri="{FF2B5EF4-FFF2-40B4-BE49-F238E27FC236}">
                <a16:creationId xmlns:a16="http://schemas.microsoft.com/office/drawing/2014/main" id="{44CC682F-7588-6A48-B6D5-E01D305EFA16}"/>
              </a:ext>
            </a:extLst>
          </p:cNvPr>
          <p:cNvSpPr/>
          <p:nvPr/>
        </p:nvSpPr>
        <p:spPr>
          <a:xfrm>
            <a:off x="8046720" y="343864"/>
            <a:ext cx="228600" cy="30007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2CAFB865-EB50-504E-A41A-EA2C3D051F0F}"/>
              </a:ext>
            </a:extLst>
          </p:cNvPr>
          <p:cNvSpPr/>
          <p:nvPr/>
        </p:nvSpPr>
        <p:spPr>
          <a:xfrm>
            <a:off x="6679752" y="4315060"/>
            <a:ext cx="365760" cy="284830"/>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7DF742EC-4BB6-7C40-A853-B15633732F8D}"/>
              </a:ext>
            </a:extLst>
          </p:cNvPr>
          <p:cNvSpPr/>
          <p:nvPr/>
        </p:nvSpPr>
        <p:spPr>
          <a:xfrm>
            <a:off x="8152776" y="4087648"/>
            <a:ext cx="429305" cy="392912"/>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CA2CF04A-F63D-4943-8A45-31FB1811CB44}"/>
              </a:ext>
            </a:extLst>
          </p:cNvPr>
          <p:cNvSpPr/>
          <p:nvPr/>
        </p:nvSpPr>
        <p:spPr>
          <a:xfrm>
            <a:off x="8183880" y="5002048"/>
            <a:ext cx="429305" cy="392912"/>
          </a:xfrm>
          <a:prstGeom prst="roundRect">
            <a:avLst/>
          </a:prstGeom>
          <a:noFill/>
          <a:ln>
            <a:solidFill>
              <a:srgbClr val="2D8F7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1385754"/>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animBg="1"/>
      <p:bldP spid="13" grpId="0" animBg="1"/>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Factors Impacting Turnover</a:t>
            </a:r>
          </a:p>
        </p:txBody>
      </p:sp>
      <p:sp>
        <p:nvSpPr>
          <p:cNvPr id="3" name="Content Placeholder 2"/>
          <p:cNvSpPr>
            <a:spLocks noGrp="1"/>
          </p:cNvSpPr>
          <p:nvPr>
            <p:ph idx="1"/>
          </p:nvPr>
        </p:nvSpPr>
        <p:spPr>
          <a:xfrm>
            <a:off x="381000" y="990600"/>
            <a:ext cx="8168640" cy="838200"/>
          </a:xfrm>
        </p:spPr>
        <p:txBody>
          <a:bodyPr>
            <a:noAutofit/>
          </a:bodyPr>
          <a:lstStyle/>
          <a:p>
            <a:pPr marL="0" indent="0">
              <a:buNone/>
            </a:pPr>
            <a:r>
              <a:rPr lang="en-US" sz="1600" b="1" dirty="0"/>
              <a:t>Housing Affordability *</a:t>
            </a:r>
          </a:p>
          <a:p>
            <a:pPr>
              <a:buNone/>
            </a:pPr>
            <a:r>
              <a:rPr lang="en-US" sz="1600" b="1" u="sng" dirty="0">
                <a:solidFill>
                  <a:srgbClr val="7030A0"/>
                </a:solidFill>
              </a:rPr>
              <a:t>2022</a:t>
            </a:r>
            <a:r>
              <a:rPr lang="en-US" sz="1600" u="sng" dirty="0"/>
              <a:t> most affordable metropolitan areas</a:t>
            </a:r>
            <a:r>
              <a:rPr lang="en-US" sz="1600" b="1" dirty="0"/>
              <a:t> **</a:t>
            </a:r>
          </a:p>
        </p:txBody>
      </p:sp>
      <p:sp>
        <p:nvSpPr>
          <p:cNvPr id="4" name="Rectangle 3">
            <a:extLst>
              <a:ext uri="{FF2B5EF4-FFF2-40B4-BE49-F238E27FC236}">
                <a16:creationId xmlns:a16="http://schemas.microsoft.com/office/drawing/2014/main" id="{CFE08105-03D3-FF4A-928C-5E46D4DE33F6}"/>
              </a:ext>
            </a:extLst>
          </p:cNvPr>
          <p:cNvSpPr/>
          <p:nvPr/>
        </p:nvSpPr>
        <p:spPr>
          <a:xfrm>
            <a:off x="594360" y="5806440"/>
            <a:ext cx="8229600" cy="738664"/>
          </a:xfrm>
          <a:prstGeom prst="rect">
            <a:avLst/>
          </a:prstGeom>
        </p:spPr>
        <p:txBody>
          <a:bodyPr wrap="square">
            <a:spAutoFit/>
          </a:bodyPr>
          <a:lstStyle/>
          <a:p>
            <a:r>
              <a:rPr lang="en-US" sz="1400" dirty="0"/>
              <a:t>* The median house price divided by the gross median household income (pre-tax).</a:t>
            </a:r>
          </a:p>
          <a:p>
            <a:r>
              <a:rPr lang="en-US" sz="1400" dirty="0"/>
              <a:t>** In 94 major metropolitan areas across 8 nations: Australia, Canada, China, Ireland, New Zealand, Singapore, the United Kingdom, the United States</a:t>
            </a:r>
          </a:p>
        </p:txBody>
      </p:sp>
      <p:pic>
        <p:nvPicPr>
          <p:cNvPr id="9" name="Picture 8">
            <a:extLst>
              <a:ext uri="{FF2B5EF4-FFF2-40B4-BE49-F238E27FC236}">
                <a16:creationId xmlns:a16="http://schemas.microsoft.com/office/drawing/2014/main" id="{51757E91-44AA-4948-A16C-5B0AEC3CD0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062" y="1920240"/>
            <a:ext cx="3975100" cy="3378200"/>
          </a:xfrm>
          <a:prstGeom prst="rect">
            <a:avLst/>
          </a:prstGeom>
        </p:spPr>
      </p:pic>
      <p:pic>
        <p:nvPicPr>
          <p:cNvPr id="12" name="Picture 11">
            <a:extLst>
              <a:ext uri="{FF2B5EF4-FFF2-40B4-BE49-F238E27FC236}">
                <a16:creationId xmlns:a16="http://schemas.microsoft.com/office/drawing/2014/main" id="{F30BFC74-73A6-B943-8DC2-96C01FCBC6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5256" y="1937057"/>
            <a:ext cx="3962400" cy="3390900"/>
          </a:xfrm>
          <a:prstGeom prst="rect">
            <a:avLst/>
          </a:prstGeom>
        </p:spPr>
      </p:pic>
      <p:sp>
        <p:nvSpPr>
          <p:cNvPr id="13" name="Rectangle 12">
            <a:extLst>
              <a:ext uri="{FF2B5EF4-FFF2-40B4-BE49-F238E27FC236}">
                <a16:creationId xmlns:a16="http://schemas.microsoft.com/office/drawing/2014/main" id="{B86E663F-BE05-C640-BF8E-F9D586D88809}"/>
              </a:ext>
            </a:extLst>
          </p:cNvPr>
          <p:cNvSpPr/>
          <p:nvPr/>
        </p:nvSpPr>
        <p:spPr>
          <a:xfrm>
            <a:off x="594360" y="6545104"/>
            <a:ext cx="3746282" cy="307777"/>
          </a:xfrm>
          <a:prstGeom prst="rect">
            <a:avLst/>
          </a:prstGeom>
        </p:spPr>
        <p:txBody>
          <a:bodyPr wrap="none">
            <a:spAutoFit/>
          </a:bodyPr>
          <a:lstStyle/>
          <a:p>
            <a:r>
              <a:rPr lang="en-US" sz="1400" dirty="0"/>
              <a:t>Source: </a:t>
            </a:r>
            <a:r>
              <a:rPr lang="en-US" sz="1400" dirty="0">
                <a:hlinkClick r:id="rId4"/>
              </a:rPr>
              <a:t>http://www.demographia.com/dhi.pdf</a:t>
            </a:r>
            <a:endParaRPr lang="en-US" sz="1400" dirty="0"/>
          </a:p>
        </p:txBody>
      </p:sp>
      <p:sp>
        <p:nvSpPr>
          <p:cNvPr id="8" name="Content Placeholder 2">
            <a:extLst>
              <a:ext uri="{FF2B5EF4-FFF2-40B4-BE49-F238E27FC236}">
                <a16:creationId xmlns:a16="http://schemas.microsoft.com/office/drawing/2014/main" id="{59E56E91-ECA6-194C-A9B4-B46B2D246F01}"/>
              </a:ext>
            </a:extLst>
          </p:cNvPr>
          <p:cNvSpPr txBox="1">
            <a:spLocks/>
          </p:cNvSpPr>
          <p:nvPr/>
        </p:nvSpPr>
        <p:spPr>
          <a:xfrm>
            <a:off x="4709160" y="1491212"/>
            <a:ext cx="3444240" cy="351920"/>
          </a:xfrm>
          <a:prstGeom prst="rect">
            <a:avLst/>
          </a:prstGeom>
        </p:spPr>
        <p:txBody>
          <a:bodyPr vert="horz" lIns="0" tIns="0" rIns="0" bIns="0" rtlCol="0">
            <a:noAutofit/>
          </a:bodyPr>
          <a:lstStyle>
            <a:lvl1pPr marL="0" indent="0" algn="l" defTabSz="914400" rtl="0" eaLnBrk="1" latinLnBrk="0" hangingPunct="1">
              <a:lnSpc>
                <a:spcPct val="120000"/>
              </a:lnSpc>
              <a:spcBef>
                <a:spcPts val="1400"/>
              </a:spcBef>
              <a:spcAft>
                <a:spcPts val="0"/>
              </a:spcAft>
              <a:buClr>
                <a:schemeClr val="accent2"/>
              </a:buClr>
              <a:buFont typeface="Arial" panose="020B0604020202020204" pitchFamily="34" charset="0"/>
              <a:buChar char="​"/>
              <a:defRPr sz="1400" b="0" kern="1200" baseline="0">
                <a:solidFill>
                  <a:schemeClr val="tx1"/>
                </a:solidFill>
                <a:latin typeface="+mn-lt"/>
                <a:ea typeface="+mn-ea"/>
                <a:cs typeface="+mn-cs"/>
              </a:defRPr>
            </a:lvl1pPr>
            <a:lvl2pPr marL="228600" indent="-228600" algn="l" defTabSz="914400" rtl="0" eaLnBrk="1" latinLnBrk="0" hangingPunct="1">
              <a:lnSpc>
                <a:spcPct val="120000"/>
              </a:lnSpc>
              <a:spcBef>
                <a:spcPts val="1000"/>
              </a:spcBef>
              <a:spcAft>
                <a:spcPts val="0"/>
              </a:spcAft>
              <a:buClr>
                <a:schemeClr val="accent2"/>
              </a:buClr>
              <a:buFont typeface="Wingdings" panose="05000000000000000000" pitchFamily="2" charset="2"/>
              <a:buChar char="Ø"/>
              <a:defRPr sz="1400" kern="1200" baseline="0">
                <a:solidFill>
                  <a:schemeClr val="tx1"/>
                </a:solidFill>
                <a:latin typeface="+mn-lt"/>
                <a:ea typeface="+mn-ea"/>
                <a:cs typeface="+mn-cs"/>
              </a:defRPr>
            </a:lvl2pPr>
            <a:lvl3pPr marL="457200" indent="-228600" algn="l" defTabSz="914400" rtl="0" eaLnBrk="1" latinLnBrk="0" hangingPunct="1">
              <a:lnSpc>
                <a:spcPct val="120000"/>
              </a:lnSpc>
              <a:spcBef>
                <a:spcPts val="60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3pPr>
            <a:lvl4pPr marL="681038" indent="-234950" algn="l" defTabSz="914400" rtl="0" eaLnBrk="1" latinLnBrk="0" hangingPunct="1">
              <a:lnSpc>
                <a:spcPct val="120000"/>
              </a:lnSpc>
              <a:spcBef>
                <a:spcPts val="60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4pPr>
            <a:lvl5pPr marL="915988" indent="-225425" algn="l" defTabSz="914400" rtl="0" eaLnBrk="1" latinLnBrk="0" hangingPunct="1">
              <a:lnSpc>
                <a:spcPct val="120000"/>
              </a:lnSpc>
              <a:spcBef>
                <a:spcPts val="60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panose="020B0604020202020204" pitchFamily="34" charset="0"/>
              <a:buNone/>
            </a:pPr>
            <a:r>
              <a:rPr lang="en-US" sz="1600" u="sng" dirty="0"/>
              <a:t>Least affordable metropolitan areas</a:t>
            </a:r>
            <a:r>
              <a:rPr lang="en-US" sz="1600" b="1" dirty="0"/>
              <a:t> </a:t>
            </a:r>
          </a:p>
        </p:txBody>
      </p:sp>
    </p:spTree>
    <p:extLst>
      <p:ext uri="{BB962C8B-B14F-4D97-AF65-F5344CB8AC3E}">
        <p14:creationId xmlns:p14="http://schemas.microsoft.com/office/powerpoint/2010/main" val="2282725210"/>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Factors Impacting Turnover</a:t>
            </a:r>
          </a:p>
        </p:txBody>
      </p:sp>
      <p:sp>
        <p:nvSpPr>
          <p:cNvPr id="3" name="Content Placeholder 2"/>
          <p:cNvSpPr>
            <a:spLocks noGrp="1"/>
          </p:cNvSpPr>
          <p:nvPr>
            <p:ph idx="1"/>
          </p:nvPr>
        </p:nvSpPr>
        <p:spPr>
          <a:xfrm>
            <a:off x="5669280" y="921986"/>
            <a:ext cx="3078480" cy="631515"/>
          </a:xfrm>
        </p:spPr>
        <p:txBody>
          <a:bodyPr>
            <a:normAutofit/>
          </a:bodyPr>
          <a:lstStyle/>
          <a:p>
            <a:r>
              <a:rPr lang="en-US" b="1" dirty="0"/>
              <a:t>* A positive Refi-incentive</a:t>
            </a:r>
            <a:r>
              <a:rPr lang="en-US" dirty="0"/>
              <a:t> usually</a:t>
            </a:r>
            <a:r>
              <a:rPr lang="en-US" i="1" dirty="0"/>
              <a:t> </a:t>
            </a:r>
            <a:r>
              <a:rPr lang="en-US" dirty="0"/>
              <a:t>has minor impact on turnover</a:t>
            </a:r>
          </a:p>
        </p:txBody>
      </p:sp>
      <p:pic>
        <p:nvPicPr>
          <p:cNvPr id="11" name="Picture 8"/>
          <p:cNvPicPr>
            <a:picLocks noChangeAspect="1" noChangeArrowheads="1"/>
          </p:cNvPicPr>
          <p:nvPr/>
        </p:nvPicPr>
        <p:blipFill>
          <a:blip r:embed="rId2" cstate="print"/>
          <a:srcRect/>
          <a:stretch>
            <a:fillRect/>
          </a:stretch>
        </p:blipFill>
        <p:spPr bwMode="auto">
          <a:xfrm>
            <a:off x="1051560" y="2468880"/>
            <a:ext cx="5637210" cy="3467134"/>
          </a:xfrm>
          <a:prstGeom prst="rect">
            <a:avLst/>
          </a:prstGeom>
          <a:noFill/>
          <a:ln w="9525">
            <a:noFill/>
            <a:miter lim="800000"/>
            <a:headEnd/>
            <a:tailEnd/>
          </a:ln>
        </p:spPr>
      </p:pic>
      <p:cxnSp>
        <p:nvCxnSpPr>
          <p:cNvPr id="12" name="Straight Arrow Connector 11"/>
          <p:cNvCxnSpPr>
            <a:cxnSpLocks/>
          </p:cNvCxnSpPr>
          <p:nvPr/>
        </p:nvCxnSpPr>
        <p:spPr>
          <a:xfrm>
            <a:off x="2606040" y="3200400"/>
            <a:ext cx="0" cy="1169314"/>
          </a:xfrm>
          <a:prstGeom prst="straightConnector1">
            <a:avLst/>
          </a:prstGeom>
          <a:ln w="158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828800" y="3200400"/>
            <a:ext cx="2944152" cy="0"/>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94C6FBE2-9756-2344-BD1A-F6851456E946}"/>
              </a:ext>
            </a:extLst>
          </p:cNvPr>
          <p:cNvSpPr txBox="1">
            <a:spLocks/>
          </p:cNvSpPr>
          <p:nvPr/>
        </p:nvSpPr>
        <p:spPr>
          <a:xfrm>
            <a:off x="1371600" y="868192"/>
            <a:ext cx="2636520" cy="761999"/>
          </a:xfrm>
          <a:prstGeom prst="rect">
            <a:avLst/>
          </a:prstGeom>
        </p:spPr>
        <p:txBody>
          <a:bodyPr vert="horz" lIns="0" tIns="0" rIns="0" bIns="0" rtlCol="0">
            <a:normAutofit/>
          </a:bodyPr>
          <a:lstStyle>
            <a:lvl1pPr marL="0" indent="0" algn="l" defTabSz="914400" rtl="0" eaLnBrk="1" latinLnBrk="0" hangingPunct="1">
              <a:lnSpc>
                <a:spcPct val="120000"/>
              </a:lnSpc>
              <a:spcBef>
                <a:spcPts val="1400"/>
              </a:spcBef>
              <a:spcAft>
                <a:spcPts val="0"/>
              </a:spcAft>
              <a:buClr>
                <a:schemeClr val="accent2"/>
              </a:buClr>
              <a:buFont typeface="Arial" panose="020B0604020202020204" pitchFamily="34" charset="0"/>
              <a:buChar char="​"/>
              <a:defRPr sz="1400" b="0" kern="1200" baseline="0">
                <a:solidFill>
                  <a:schemeClr val="tx1"/>
                </a:solidFill>
                <a:latin typeface="+mn-lt"/>
                <a:ea typeface="+mn-ea"/>
                <a:cs typeface="+mn-cs"/>
              </a:defRPr>
            </a:lvl1pPr>
            <a:lvl2pPr marL="228600" indent="-228600" algn="l" defTabSz="914400" rtl="0" eaLnBrk="1" latinLnBrk="0" hangingPunct="1">
              <a:lnSpc>
                <a:spcPct val="120000"/>
              </a:lnSpc>
              <a:spcBef>
                <a:spcPts val="1000"/>
              </a:spcBef>
              <a:spcAft>
                <a:spcPts val="0"/>
              </a:spcAft>
              <a:buClr>
                <a:schemeClr val="accent2"/>
              </a:buClr>
              <a:buFont typeface="Wingdings" panose="05000000000000000000" pitchFamily="2" charset="2"/>
              <a:buChar char="Ø"/>
              <a:defRPr sz="1400" kern="1200" baseline="0">
                <a:solidFill>
                  <a:schemeClr val="tx1"/>
                </a:solidFill>
                <a:latin typeface="+mn-lt"/>
                <a:ea typeface="+mn-ea"/>
                <a:cs typeface="+mn-cs"/>
              </a:defRPr>
            </a:lvl2pPr>
            <a:lvl3pPr marL="457200" indent="-228600" algn="l" defTabSz="914400" rtl="0" eaLnBrk="1" latinLnBrk="0" hangingPunct="1">
              <a:lnSpc>
                <a:spcPct val="120000"/>
              </a:lnSpc>
              <a:spcBef>
                <a:spcPts val="60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3pPr>
            <a:lvl4pPr marL="681038" indent="-234950" algn="l" defTabSz="914400" rtl="0" eaLnBrk="1" latinLnBrk="0" hangingPunct="1">
              <a:lnSpc>
                <a:spcPct val="120000"/>
              </a:lnSpc>
              <a:spcBef>
                <a:spcPts val="60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4pPr>
            <a:lvl5pPr marL="915988" indent="-225425" algn="l" defTabSz="914400" rtl="0" eaLnBrk="1" latinLnBrk="0" hangingPunct="1">
              <a:lnSpc>
                <a:spcPct val="120000"/>
              </a:lnSpc>
              <a:spcBef>
                <a:spcPts val="60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b="1" dirty="0"/>
              <a:t>* A negative Refi-incentive </a:t>
            </a:r>
            <a:r>
              <a:rPr lang="en-US" dirty="0"/>
              <a:t>causes the “</a:t>
            </a:r>
            <a:r>
              <a:rPr lang="en-US" b="1" dirty="0">
                <a:solidFill>
                  <a:srgbClr val="FF0000"/>
                </a:solidFill>
              </a:rPr>
              <a:t>Lock-in effect</a:t>
            </a:r>
            <a:r>
              <a:rPr lang="en-US" dirty="0"/>
              <a:t>”</a:t>
            </a:r>
          </a:p>
        </p:txBody>
      </p:sp>
      <p:sp>
        <p:nvSpPr>
          <p:cNvPr id="4" name="文本框 3">
            <a:extLst>
              <a:ext uri="{FF2B5EF4-FFF2-40B4-BE49-F238E27FC236}">
                <a16:creationId xmlns:a16="http://schemas.microsoft.com/office/drawing/2014/main" id="{3CCED883-D4CF-3ADB-AE4F-631A28312DD4}"/>
              </a:ext>
            </a:extLst>
          </p:cNvPr>
          <p:cNvSpPr txBox="1"/>
          <p:nvPr/>
        </p:nvSpPr>
        <p:spPr>
          <a:xfrm>
            <a:off x="6918960" y="1893390"/>
            <a:ext cx="1828800" cy="2769989"/>
          </a:xfrm>
          <a:prstGeom prst="rect">
            <a:avLst/>
          </a:prstGeom>
          <a:noFill/>
        </p:spPr>
        <p:txBody>
          <a:bodyPr wrap="square" lIns="0" tIns="0" rIns="0" bIns="0" rtlCol="0">
            <a:spAutoFit/>
          </a:bodyPr>
          <a:lstStyle/>
          <a:p>
            <a:r>
              <a:rPr lang="en-US" altLang="zh-CN" sz="1200" b="0" i="0" dirty="0">
                <a:solidFill>
                  <a:srgbClr val="0D0D0D"/>
                </a:solidFill>
                <a:effectLst/>
                <a:highlight>
                  <a:srgbClr val="FFFFFF"/>
                </a:highlight>
                <a:latin typeface="Söhne"/>
              </a:rPr>
              <a:t>The "lock-in effect" refers to a situation where borrowers are discouraged or "locked in" from refinancing their mortgages due to the negative incentive. Because it would cost more to refinance than to keep the existing mortgage, borrowers are effectively "locked in" to their current mortgage, unable to take advantage of potentially lower interest rates or better loan terms in the market.</a:t>
            </a:r>
            <a:endParaRPr lang="zh-CN" altLang="en-US" sz="1200" dirty="0"/>
          </a:p>
        </p:txBody>
      </p:sp>
    </p:spTree>
    <p:extLst>
      <p:ext uri="{BB962C8B-B14F-4D97-AF65-F5344CB8AC3E}">
        <p14:creationId xmlns:p14="http://schemas.microsoft.com/office/powerpoint/2010/main" val="2982233353"/>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E60560-12E7-BF4F-A150-FFA3F8FBC747}"/>
              </a:ext>
            </a:extLst>
          </p:cNvPr>
          <p:cNvPicPr>
            <a:picLocks noChangeAspect="1"/>
          </p:cNvPicPr>
          <p:nvPr/>
        </p:nvPicPr>
        <p:blipFill>
          <a:blip r:embed="rId3"/>
          <a:stretch>
            <a:fillRect/>
          </a:stretch>
        </p:blipFill>
        <p:spPr>
          <a:xfrm>
            <a:off x="1234440" y="2080751"/>
            <a:ext cx="6758940" cy="4413756"/>
          </a:xfrm>
          <a:prstGeom prst="rect">
            <a:avLst/>
          </a:prstGeom>
        </p:spPr>
      </p:pic>
      <p:sp>
        <p:nvSpPr>
          <p:cNvPr id="20482" name="Rectangle 2"/>
          <p:cNvSpPr>
            <a:spLocks noGrp="1" noChangeArrowheads="1"/>
          </p:cNvSpPr>
          <p:nvPr>
            <p:ph type="title"/>
          </p:nvPr>
        </p:nvSpPr>
        <p:spPr>
          <a:xfrm>
            <a:off x="441327" y="278597"/>
            <a:ext cx="8794113" cy="307777"/>
          </a:xfrm>
          <a:noFill/>
        </p:spPr>
        <p:txBody>
          <a:bodyPr/>
          <a:lstStyle/>
          <a:p>
            <a:pPr>
              <a:defRPr/>
            </a:pPr>
            <a:r>
              <a:rPr lang="en-US" dirty="0"/>
              <a:t>The rapid rise in interest rates in 2022…</a:t>
            </a:r>
            <a:endParaRPr lang="en-US" b="0" dirty="0">
              <a:solidFill>
                <a:schemeClr val="accent1"/>
              </a:solidFill>
            </a:endParaRPr>
          </a:p>
        </p:txBody>
      </p:sp>
      <p:sp>
        <p:nvSpPr>
          <p:cNvPr id="11" name="TextBox 2"/>
          <p:cNvSpPr txBox="1">
            <a:spLocks noChangeArrowheads="1"/>
          </p:cNvSpPr>
          <p:nvPr/>
        </p:nvSpPr>
        <p:spPr bwMode="auto">
          <a:xfrm>
            <a:off x="441327" y="6492240"/>
            <a:ext cx="7368265" cy="432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296" tIns="46648" rIns="93296" bIns="46648">
            <a:spAutoFit/>
          </a:bodyPr>
          <a:lstStyle>
            <a:lvl1pPr eaLnBrk="0" hangingPunct="0">
              <a:lnSpc>
                <a:spcPct val="110000"/>
              </a:lnSpc>
              <a:spcBef>
                <a:spcPct val="50000"/>
              </a:spcBef>
              <a:defRPr sz="2400">
                <a:solidFill>
                  <a:srgbClr val="00FF00"/>
                </a:solidFill>
                <a:latin typeface="Arial" charset="0"/>
                <a:ea typeface="ＭＳ Ｐゴシック" pitchFamily="34" charset="-128"/>
              </a:defRPr>
            </a:lvl1pPr>
            <a:lvl2pPr marL="742950" indent="-285750" eaLnBrk="0" hangingPunct="0">
              <a:lnSpc>
                <a:spcPct val="110000"/>
              </a:lnSpc>
              <a:spcBef>
                <a:spcPct val="50000"/>
              </a:spcBef>
              <a:buSzPct val="120000"/>
              <a:buFont typeface="Wingdings" pitchFamily="2" charset="2"/>
              <a:buChar char="Ø"/>
              <a:defRPr sz="2000" b="1">
                <a:solidFill>
                  <a:schemeClr val="tx2"/>
                </a:solidFill>
                <a:latin typeface="Arial" charset="0"/>
                <a:ea typeface="ＭＳ Ｐゴシック" pitchFamily="34" charset="-128"/>
              </a:defRPr>
            </a:lvl2pPr>
            <a:lvl3pPr marL="1143000" indent="-228600" eaLnBrk="0" hangingPunct="0">
              <a:lnSpc>
                <a:spcPct val="110000"/>
              </a:lnSpc>
              <a:spcBef>
                <a:spcPct val="50000"/>
              </a:spcBef>
              <a:buFont typeface="Wingdings" pitchFamily="2" charset="2"/>
              <a:buChar char="§"/>
              <a:defRPr b="1">
                <a:solidFill>
                  <a:srgbClr val="FF3300"/>
                </a:solidFill>
                <a:latin typeface="Arial" charset="0"/>
                <a:ea typeface="ＭＳ Ｐゴシック" pitchFamily="34" charset="-128"/>
              </a:defRPr>
            </a:lvl3pPr>
            <a:lvl4pPr marL="1600200" indent="-228600" eaLnBrk="0" hangingPunct="0">
              <a:lnSpc>
                <a:spcPct val="110000"/>
              </a:lnSpc>
              <a:spcBef>
                <a:spcPct val="50000"/>
              </a:spcBef>
              <a:buSzPct val="89000"/>
              <a:buFont typeface="Wingdings" pitchFamily="2" charset="2"/>
              <a:buChar char="ü"/>
              <a:defRPr sz="1600">
                <a:solidFill>
                  <a:srgbClr val="FF00FF"/>
                </a:solidFill>
                <a:latin typeface="Arial" charset="0"/>
                <a:ea typeface="ＭＳ Ｐゴシック" pitchFamily="34" charset="-128"/>
              </a:defRPr>
            </a:lvl4pPr>
            <a:lvl5pPr marL="2057400" indent="-228600" eaLnBrk="0" hangingPunct="0">
              <a:lnSpc>
                <a:spcPct val="110000"/>
              </a:lnSpc>
              <a:spcBef>
                <a:spcPct val="50000"/>
              </a:spcBef>
              <a:buSzPct val="75000"/>
              <a:buChar char="–"/>
              <a:defRPr sz="1400">
                <a:solidFill>
                  <a:schemeClr val="tx1"/>
                </a:solidFill>
                <a:latin typeface="Arial" charset="0"/>
                <a:ea typeface="ＭＳ Ｐゴシック" pitchFamily="34" charset="-128"/>
              </a:defRPr>
            </a:lvl5pPr>
            <a:lvl6pPr marL="2514600" indent="-228600" eaLnBrk="0" fontAlgn="base" hangingPunct="0">
              <a:lnSpc>
                <a:spcPct val="110000"/>
              </a:lnSpc>
              <a:spcBef>
                <a:spcPct val="50000"/>
              </a:spcBef>
              <a:spcAft>
                <a:spcPct val="0"/>
              </a:spcAft>
              <a:buSzPct val="75000"/>
              <a:buChar char="–"/>
              <a:defRPr sz="1400">
                <a:solidFill>
                  <a:schemeClr val="tx1"/>
                </a:solidFill>
                <a:latin typeface="Arial" charset="0"/>
                <a:ea typeface="ＭＳ Ｐゴシック" pitchFamily="34" charset="-128"/>
              </a:defRPr>
            </a:lvl6pPr>
            <a:lvl7pPr marL="2971800" indent="-228600" eaLnBrk="0" fontAlgn="base" hangingPunct="0">
              <a:lnSpc>
                <a:spcPct val="110000"/>
              </a:lnSpc>
              <a:spcBef>
                <a:spcPct val="50000"/>
              </a:spcBef>
              <a:spcAft>
                <a:spcPct val="0"/>
              </a:spcAft>
              <a:buSzPct val="75000"/>
              <a:buChar char="–"/>
              <a:defRPr sz="1400">
                <a:solidFill>
                  <a:schemeClr val="tx1"/>
                </a:solidFill>
                <a:latin typeface="Arial" charset="0"/>
                <a:ea typeface="ＭＳ Ｐゴシック" pitchFamily="34" charset="-128"/>
              </a:defRPr>
            </a:lvl7pPr>
            <a:lvl8pPr marL="3429000" indent="-228600" eaLnBrk="0" fontAlgn="base" hangingPunct="0">
              <a:lnSpc>
                <a:spcPct val="110000"/>
              </a:lnSpc>
              <a:spcBef>
                <a:spcPct val="50000"/>
              </a:spcBef>
              <a:spcAft>
                <a:spcPct val="0"/>
              </a:spcAft>
              <a:buSzPct val="75000"/>
              <a:buChar char="–"/>
              <a:defRPr sz="1400">
                <a:solidFill>
                  <a:schemeClr val="tx1"/>
                </a:solidFill>
                <a:latin typeface="Arial" charset="0"/>
                <a:ea typeface="ＭＳ Ｐゴシック" pitchFamily="34" charset="-128"/>
              </a:defRPr>
            </a:lvl8pPr>
            <a:lvl9pPr marL="3886200" indent="-228600" eaLnBrk="0" fontAlgn="base" hangingPunct="0">
              <a:lnSpc>
                <a:spcPct val="110000"/>
              </a:lnSpc>
              <a:spcBef>
                <a:spcPct val="50000"/>
              </a:spcBef>
              <a:spcAft>
                <a:spcPct val="0"/>
              </a:spcAft>
              <a:buSzPct val="75000"/>
              <a:buChar char="–"/>
              <a:defRPr sz="1400">
                <a:solidFill>
                  <a:schemeClr val="tx1"/>
                </a:solidFill>
                <a:latin typeface="Arial" charset="0"/>
                <a:ea typeface="ＭＳ Ｐゴシック" pitchFamily="34" charset="-128"/>
              </a:defRPr>
            </a:lvl9pPr>
          </a:lstStyle>
          <a:p>
            <a:pPr eaLnBrk="1" hangingPunct="1">
              <a:lnSpc>
                <a:spcPct val="100000"/>
              </a:lnSpc>
              <a:spcBef>
                <a:spcPct val="0"/>
              </a:spcBef>
            </a:pPr>
            <a:r>
              <a:rPr lang="en-US" altLang="en-US" sz="1100" dirty="0">
                <a:solidFill>
                  <a:schemeClr val="tx1"/>
                </a:solidFill>
              </a:rPr>
              <a:t>Source: </a:t>
            </a:r>
            <a:r>
              <a:rPr lang="en-US" altLang="en-US" sz="1100" dirty="0">
                <a:solidFill>
                  <a:schemeClr val="tx1"/>
                </a:solidFill>
                <a:hlinkClick r:id="rId4"/>
              </a:rPr>
              <a:t>https://www.treasury.gov/resource-center/data-chart-center/interest-rates/Pages/TextView.aspx?data=yield</a:t>
            </a:r>
            <a:endParaRPr lang="en-US" altLang="en-US" sz="1100" dirty="0">
              <a:solidFill>
                <a:schemeClr val="tx1"/>
              </a:solidFill>
            </a:endParaRPr>
          </a:p>
          <a:p>
            <a:pPr eaLnBrk="1" hangingPunct="1">
              <a:lnSpc>
                <a:spcPct val="100000"/>
              </a:lnSpc>
              <a:spcBef>
                <a:spcPct val="0"/>
              </a:spcBef>
            </a:pPr>
            <a:r>
              <a:rPr lang="en-US" altLang="en-US" sz="1100" i="1" dirty="0">
                <a:solidFill>
                  <a:schemeClr val="bg2">
                    <a:lumMod val="60000"/>
                    <a:lumOff val="40000"/>
                  </a:schemeClr>
                </a:solidFill>
              </a:rPr>
              <a:t>Spreadsheet “US Treasury Yield History and Recessions </a:t>
            </a:r>
            <a:r>
              <a:rPr lang="en-US" altLang="en-US" sz="1100" i="1" dirty="0" err="1">
                <a:solidFill>
                  <a:schemeClr val="bg2">
                    <a:lumMod val="60000"/>
                    <a:lumOff val="40000"/>
                  </a:schemeClr>
                </a:solidFill>
              </a:rPr>
              <a:t>YYYYMM.xls</a:t>
            </a:r>
            <a:r>
              <a:rPr lang="en-US" altLang="en-US" sz="1100" i="1" dirty="0">
                <a:solidFill>
                  <a:schemeClr val="bg2">
                    <a:lumMod val="60000"/>
                    <a:lumOff val="40000"/>
                  </a:schemeClr>
                </a:solidFill>
              </a:rPr>
              <a:t> in Columbia directory”</a:t>
            </a:r>
          </a:p>
        </p:txBody>
      </p:sp>
      <p:cxnSp>
        <p:nvCxnSpPr>
          <p:cNvPr id="15" name="Straight Arrow Connector 14">
            <a:extLst>
              <a:ext uri="{FF2B5EF4-FFF2-40B4-BE49-F238E27FC236}">
                <a16:creationId xmlns:a16="http://schemas.microsoft.com/office/drawing/2014/main" id="{6768CCD0-3F81-2042-9FF9-5ED4D6EBB223}"/>
              </a:ext>
            </a:extLst>
          </p:cNvPr>
          <p:cNvCxnSpPr>
            <a:cxnSpLocks/>
          </p:cNvCxnSpPr>
          <p:nvPr/>
        </p:nvCxnSpPr>
        <p:spPr>
          <a:xfrm flipV="1">
            <a:off x="5154446" y="3246120"/>
            <a:ext cx="1193385" cy="2353118"/>
          </a:xfrm>
          <a:prstGeom prst="straightConnector1">
            <a:avLst/>
          </a:prstGeom>
          <a:ln w="22225">
            <a:solidFill>
              <a:schemeClr val="accent1">
                <a:lumMod val="60000"/>
                <a:lumOff val="40000"/>
              </a:schemeClr>
            </a:solidFill>
            <a:prstDash val="dash"/>
            <a:tailEnd type="stealth" w="lg" len="lg"/>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E070AA9-6A80-D447-BB60-9311909670C7}"/>
              </a:ext>
            </a:extLst>
          </p:cNvPr>
          <p:cNvSpPr txBox="1"/>
          <p:nvPr/>
        </p:nvSpPr>
        <p:spPr>
          <a:xfrm>
            <a:off x="6011917" y="1271752"/>
            <a:ext cx="51296" cy="184666"/>
          </a:xfrm>
          <a:prstGeom prst="rect">
            <a:avLst/>
          </a:prstGeom>
          <a:noFill/>
        </p:spPr>
        <p:txBody>
          <a:bodyPr wrap="none" lIns="0" tIns="0" rIns="0" bIns="0" rtlCol="0">
            <a:spAutoFit/>
          </a:bodyPr>
          <a:lstStyle/>
          <a:p>
            <a:r>
              <a:rPr lang="en-US" sz="1200"/>
              <a:t>`</a:t>
            </a:r>
            <a:endParaRPr lang="en-US" sz="1200" dirty="0"/>
          </a:p>
        </p:txBody>
      </p:sp>
    </p:spTree>
    <p:extLst>
      <p:ext uri="{BB962C8B-B14F-4D97-AF65-F5344CB8AC3E}">
        <p14:creationId xmlns:p14="http://schemas.microsoft.com/office/powerpoint/2010/main" val="3501132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41F0823F-4018-8B44-B69C-44FF6731E4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4168" y="2404737"/>
            <a:ext cx="6446520" cy="3460199"/>
          </a:xfrm>
          <a:prstGeom prst="rect">
            <a:avLst/>
          </a:prstGeom>
        </p:spPr>
      </p:pic>
      <p:sp>
        <p:nvSpPr>
          <p:cNvPr id="2" name="Title 1"/>
          <p:cNvSpPr>
            <a:spLocks noGrp="1"/>
          </p:cNvSpPr>
          <p:nvPr>
            <p:ph type="title"/>
          </p:nvPr>
        </p:nvSpPr>
        <p:spPr>
          <a:xfrm>
            <a:off x="457200" y="274320"/>
            <a:ext cx="8220456" cy="307777"/>
          </a:xfrm>
        </p:spPr>
        <p:txBody>
          <a:bodyPr/>
          <a:lstStyle/>
          <a:p>
            <a:r>
              <a:rPr lang="en-US" dirty="0"/>
              <a:t>Impacts the ability to sell a house and buy a new one</a:t>
            </a:r>
          </a:p>
        </p:txBody>
      </p:sp>
      <p:sp>
        <p:nvSpPr>
          <p:cNvPr id="3" name="Content Placeholder 2"/>
          <p:cNvSpPr>
            <a:spLocks noGrp="1"/>
          </p:cNvSpPr>
          <p:nvPr>
            <p:ph idx="1"/>
          </p:nvPr>
        </p:nvSpPr>
        <p:spPr>
          <a:xfrm>
            <a:off x="457200" y="838201"/>
            <a:ext cx="8412480" cy="1385319"/>
          </a:xfrm>
        </p:spPr>
        <p:txBody>
          <a:bodyPr>
            <a:normAutofit/>
          </a:bodyPr>
          <a:lstStyle/>
          <a:p>
            <a:pPr marL="285750" indent="-285750">
              <a:lnSpc>
                <a:spcPct val="100000"/>
              </a:lnSpc>
              <a:spcBef>
                <a:spcPts val="0"/>
              </a:spcBef>
              <a:buFont typeface="Wingdings" pitchFamily="2" charset="2"/>
              <a:buChar char="Ø"/>
            </a:pPr>
            <a:r>
              <a:rPr lang="en-US" dirty="0"/>
              <a:t>For many years, homeowners have been able to refinance their mortgages at lower rates</a:t>
            </a:r>
          </a:p>
          <a:p>
            <a:pPr marL="285750" indent="-285750">
              <a:lnSpc>
                <a:spcPct val="100000"/>
              </a:lnSpc>
              <a:spcBef>
                <a:spcPts val="0"/>
              </a:spcBef>
              <a:buFont typeface="Wingdings" pitchFamily="2" charset="2"/>
              <a:buChar char="Ø"/>
            </a:pPr>
            <a:endParaRPr lang="en-US" dirty="0"/>
          </a:p>
          <a:p>
            <a:pPr marL="285750" indent="-285750">
              <a:lnSpc>
                <a:spcPct val="100000"/>
              </a:lnSpc>
              <a:spcBef>
                <a:spcPts val="0"/>
              </a:spcBef>
              <a:buFont typeface="Wingdings" pitchFamily="2" charset="2"/>
              <a:buChar char="Ø"/>
            </a:pPr>
            <a:r>
              <a:rPr lang="en-US" dirty="0"/>
              <a:t>By 2021, many home owners had locked in low mortgage rates</a:t>
            </a:r>
          </a:p>
          <a:p>
            <a:pPr marL="285750" indent="-285750">
              <a:lnSpc>
                <a:spcPct val="100000"/>
              </a:lnSpc>
              <a:spcBef>
                <a:spcPts val="0"/>
              </a:spcBef>
              <a:buFont typeface="Wingdings" pitchFamily="2" charset="2"/>
              <a:buChar char="Ø"/>
            </a:pPr>
            <a:endParaRPr lang="en-US" dirty="0"/>
          </a:p>
          <a:p>
            <a:pPr marL="285750" indent="-285750">
              <a:lnSpc>
                <a:spcPct val="100000"/>
              </a:lnSpc>
              <a:spcBef>
                <a:spcPts val="0"/>
              </a:spcBef>
              <a:buFont typeface="Wingdings" pitchFamily="2" charset="2"/>
              <a:buChar char="Ø"/>
            </a:pPr>
            <a:r>
              <a:rPr lang="en-US" dirty="0"/>
              <a:t>Now that rates are higher, selling a home (that has a mortgage), and buying a new home (with a mortgage) =&gt; higher mthly </a:t>
            </a:r>
            <a:r>
              <a:rPr lang="en-US" dirty="0" err="1"/>
              <a:t>pymts</a:t>
            </a:r>
            <a:r>
              <a:rPr lang="en-US" dirty="0"/>
              <a:t> and a negative refi incentive</a:t>
            </a:r>
          </a:p>
        </p:txBody>
      </p:sp>
      <p:sp>
        <p:nvSpPr>
          <p:cNvPr id="10" name="Rectangle 9">
            <a:extLst>
              <a:ext uri="{FF2B5EF4-FFF2-40B4-BE49-F238E27FC236}">
                <a16:creationId xmlns:a16="http://schemas.microsoft.com/office/drawing/2014/main" id="{72FF3B0B-9A5D-B04D-9824-898F38AC512D}"/>
              </a:ext>
            </a:extLst>
          </p:cNvPr>
          <p:cNvSpPr/>
          <p:nvPr/>
        </p:nvSpPr>
        <p:spPr>
          <a:xfrm>
            <a:off x="478387" y="6477659"/>
            <a:ext cx="7676500" cy="415498"/>
          </a:xfrm>
          <a:prstGeom prst="rect">
            <a:avLst/>
          </a:prstGeom>
        </p:spPr>
        <p:txBody>
          <a:bodyPr wrap="square">
            <a:spAutoFit/>
          </a:bodyPr>
          <a:lstStyle/>
          <a:p>
            <a:r>
              <a:rPr lang="en-US" sz="1050" dirty="0">
                <a:hlinkClick r:id="rId3"/>
              </a:rPr>
              <a:t>https://www.dallasfed.org/research/economics/2022/1227</a:t>
            </a:r>
          </a:p>
          <a:p>
            <a:r>
              <a:rPr lang="en-US" sz="1050" dirty="0">
                <a:hlinkClick r:id="rId3"/>
              </a:rPr>
              <a:t>https://www.freddiemac.com/research/forecast/20230817-economic-housing-and-mortgage-market-outlook-august-2023</a:t>
            </a:r>
            <a:endParaRPr lang="en-US" sz="1050" dirty="0"/>
          </a:p>
        </p:txBody>
      </p:sp>
      <p:cxnSp>
        <p:nvCxnSpPr>
          <p:cNvPr id="17" name="Straight Arrow Connector 16">
            <a:extLst>
              <a:ext uri="{FF2B5EF4-FFF2-40B4-BE49-F238E27FC236}">
                <a16:creationId xmlns:a16="http://schemas.microsoft.com/office/drawing/2014/main" id="{C55C9633-CC4C-4F42-A49E-85A2659D6017}"/>
              </a:ext>
            </a:extLst>
          </p:cNvPr>
          <p:cNvCxnSpPr>
            <a:cxnSpLocks/>
          </p:cNvCxnSpPr>
          <p:nvPr/>
        </p:nvCxnSpPr>
        <p:spPr>
          <a:xfrm>
            <a:off x="3749040" y="3277259"/>
            <a:ext cx="228600" cy="746101"/>
          </a:xfrm>
          <a:prstGeom prst="straightConnector1">
            <a:avLst/>
          </a:prstGeom>
          <a:ln w="25400">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9EAA20A-0CE9-F143-B99C-193CFA281BC7}"/>
              </a:ext>
            </a:extLst>
          </p:cNvPr>
          <p:cNvCxnSpPr>
            <a:cxnSpLocks/>
          </p:cNvCxnSpPr>
          <p:nvPr/>
        </p:nvCxnSpPr>
        <p:spPr>
          <a:xfrm>
            <a:off x="3977640" y="2971800"/>
            <a:ext cx="1874520" cy="2259156"/>
          </a:xfrm>
          <a:prstGeom prst="straightConnector1">
            <a:avLst/>
          </a:prstGeom>
          <a:ln w="25400">
            <a:solidFill>
              <a:srgbClr val="C00000"/>
            </a:solidFill>
            <a:prstDash val="dash"/>
            <a:tailEnd type="stealth" w="lg" len="lg"/>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27926A6F-F158-824A-B8BA-D904AD278AE8}"/>
              </a:ext>
            </a:extLst>
          </p:cNvPr>
          <p:cNvSpPr/>
          <p:nvPr/>
        </p:nvSpPr>
        <p:spPr>
          <a:xfrm>
            <a:off x="7680959" y="2857500"/>
            <a:ext cx="226513" cy="1851660"/>
          </a:xfrm>
          <a:prstGeom prst="round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8835082"/>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lock-in effect 2023</a:t>
            </a:r>
          </a:p>
        </p:txBody>
      </p:sp>
      <p:sp>
        <p:nvSpPr>
          <p:cNvPr id="3" name="Content Placeholder 2"/>
          <p:cNvSpPr>
            <a:spLocks noGrp="1"/>
          </p:cNvSpPr>
          <p:nvPr>
            <p:ph idx="1"/>
          </p:nvPr>
        </p:nvSpPr>
        <p:spPr>
          <a:xfrm>
            <a:off x="6903720" y="4069080"/>
            <a:ext cx="1944587" cy="1005840"/>
          </a:xfrm>
        </p:spPr>
        <p:txBody>
          <a:bodyPr>
            <a:normAutofit/>
          </a:bodyPr>
          <a:lstStyle/>
          <a:p>
            <a:r>
              <a:rPr lang="en-US" dirty="0"/>
              <a:t>Sales of homes are down very considerably from prior years</a:t>
            </a:r>
          </a:p>
        </p:txBody>
      </p:sp>
      <p:pic>
        <p:nvPicPr>
          <p:cNvPr id="9" name="Picture 8">
            <a:extLst>
              <a:ext uri="{FF2B5EF4-FFF2-40B4-BE49-F238E27FC236}">
                <a16:creationId xmlns:a16="http://schemas.microsoft.com/office/drawing/2014/main" id="{768D9DC0-3143-8943-A3FB-C6C8F5EB81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5760" y="1783080"/>
            <a:ext cx="6355080" cy="4694579"/>
          </a:xfrm>
          <a:prstGeom prst="rect">
            <a:avLst/>
          </a:prstGeom>
        </p:spPr>
      </p:pic>
      <p:sp>
        <p:nvSpPr>
          <p:cNvPr id="10" name="Rectangle 9">
            <a:extLst>
              <a:ext uri="{FF2B5EF4-FFF2-40B4-BE49-F238E27FC236}">
                <a16:creationId xmlns:a16="http://schemas.microsoft.com/office/drawing/2014/main" id="{72FF3B0B-9A5D-B04D-9824-898F38AC512D}"/>
              </a:ext>
            </a:extLst>
          </p:cNvPr>
          <p:cNvSpPr/>
          <p:nvPr/>
        </p:nvSpPr>
        <p:spPr>
          <a:xfrm>
            <a:off x="478387" y="6477659"/>
            <a:ext cx="7676500" cy="253916"/>
          </a:xfrm>
          <a:prstGeom prst="rect">
            <a:avLst/>
          </a:prstGeom>
        </p:spPr>
        <p:txBody>
          <a:bodyPr wrap="square">
            <a:spAutoFit/>
          </a:bodyPr>
          <a:lstStyle/>
          <a:p>
            <a:r>
              <a:rPr lang="en-US" sz="1050" dirty="0">
                <a:hlinkClick r:id="rId3"/>
              </a:rPr>
              <a:t>https://talkmarkets.com/content/real-estate--reits/charted-the-us-mortgage-rate-vs-existing-home-sales?post=414306</a:t>
            </a:r>
            <a:endParaRPr lang="en-US" sz="1050" dirty="0"/>
          </a:p>
        </p:txBody>
      </p:sp>
      <p:cxnSp>
        <p:nvCxnSpPr>
          <p:cNvPr id="8" name="Straight Arrow Connector 7">
            <a:extLst>
              <a:ext uri="{FF2B5EF4-FFF2-40B4-BE49-F238E27FC236}">
                <a16:creationId xmlns:a16="http://schemas.microsoft.com/office/drawing/2014/main" id="{FFCF2F73-CE94-6347-8E63-3A94BDBAAE4E}"/>
              </a:ext>
            </a:extLst>
          </p:cNvPr>
          <p:cNvCxnSpPr>
            <a:cxnSpLocks/>
          </p:cNvCxnSpPr>
          <p:nvPr/>
        </p:nvCxnSpPr>
        <p:spPr>
          <a:xfrm>
            <a:off x="5806440" y="2286000"/>
            <a:ext cx="777240" cy="2560320"/>
          </a:xfrm>
          <a:prstGeom prst="straightConnector1">
            <a:avLst/>
          </a:prstGeom>
          <a:ln w="38100">
            <a:solidFill>
              <a:srgbClr val="2D8F78"/>
            </a:solidFill>
            <a:prstDash val="dash"/>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0786420"/>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U.S. mortgage market is different from many other countries</a:t>
            </a:r>
          </a:p>
        </p:txBody>
      </p:sp>
      <p:sp>
        <p:nvSpPr>
          <p:cNvPr id="3" name="Content Placeholder 2"/>
          <p:cNvSpPr>
            <a:spLocks noGrp="1"/>
          </p:cNvSpPr>
          <p:nvPr>
            <p:ph idx="1"/>
          </p:nvPr>
        </p:nvSpPr>
        <p:spPr>
          <a:xfrm>
            <a:off x="457200" y="685800"/>
            <a:ext cx="8366760" cy="5212079"/>
          </a:xfrm>
        </p:spPr>
        <p:txBody>
          <a:bodyPr>
            <a:normAutofit/>
          </a:bodyPr>
          <a:lstStyle/>
          <a:p>
            <a:pPr>
              <a:lnSpc>
                <a:spcPct val="100000"/>
              </a:lnSpc>
              <a:spcBef>
                <a:spcPts val="0"/>
              </a:spcBef>
            </a:pPr>
            <a:r>
              <a:rPr lang="en-US" dirty="0"/>
              <a:t>Many other countries’ mortgages are fixed-rate for much shorter periods of time:</a:t>
            </a:r>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buNone/>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buNone/>
            </a:pPr>
            <a:r>
              <a:rPr lang="en-US" dirty="0"/>
              <a:t>So existing homeowners mortgage costs have risen much more quickly than in the U.S.</a:t>
            </a:r>
          </a:p>
          <a:p>
            <a:pPr>
              <a:lnSpc>
                <a:spcPct val="100000"/>
              </a:lnSpc>
              <a:spcBef>
                <a:spcPts val="0"/>
              </a:spcBef>
              <a:buNone/>
            </a:pPr>
            <a:endParaRPr lang="en-US" dirty="0"/>
          </a:p>
          <a:p>
            <a:pPr>
              <a:lnSpc>
                <a:spcPct val="100000"/>
              </a:lnSpc>
              <a:spcBef>
                <a:spcPts val="0"/>
              </a:spcBef>
              <a:buNone/>
            </a:pPr>
            <a:endParaRPr lang="en-US" dirty="0"/>
          </a:p>
        </p:txBody>
      </p:sp>
      <p:sp>
        <p:nvSpPr>
          <p:cNvPr id="10" name="Rectangle 9">
            <a:extLst>
              <a:ext uri="{FF2B5EF4-FFF2-40B4-BE49-F238E27FC236}">
                <a16:creationId xmlns:a16="http://schemas.microsoft.com/office/drawing/2014/main" id="{72FF3B0B-9A5D-B04D-9824-898F38AC512D}"/>
              </a:ext>
            </a:extLst>
          </p:cNvPr>
          <p:cNvSpPr/>
          <p:nvPr/>
        </p:nvSpPr>
        <p:spPr>
          <a:xfrm>
            <a:off x="478387" y="6477659"/>
            <a:ext cx="7676500" cy="253916"/>
          </a:xfrm>
          <a:prstGeom prst="rect">
            <a:avLst/>
          </a:prstGeom>
        </p:spPr>
        <p:txBody>
          <a:bodyPr wrap="square">
            <a:spAutoFit/>
          </a:bodyPr>
          <a:lstStyle/>
          <a:p>
            <a:r>
              <a:rPr lang="en-US" sz="1050" dirty="0">
                <a:hlinkClick r:id="rId2"/>
              </a:rPr>
              <a:t>https://www.dallasfed.org/research/economics/2024/0116</a:t>
            </a:r>
            <a:endParaRPr lang="en-US" sz="1050" dirty="0"/>
          </a:p>
        </p:txBody>
      </p:sp>
      <p:pic>
        <p:nvPicPr>
          <p:cNvPr id="5" name="Picture 4">
            <a:extLst>
              <a:ext uri="{FF2B5EF4-FFF2-40B4-BE49-F238E27FC236}">
                <a16:creationId xmlns:a16="http://schemas.microsoft.com/office/drawing/2014/main" id="{CCB26672-6E3C-2141-A309-9CF51C3489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4520" y="914400"/>
            <a:ext cx="5856732" cy="2410210"/>
          </a:xfrm>
          <a:prstGeom prst="rect">
            <a:avLst/>
          </a:prstGeom>
        </p:spPr>
      </p:pic>
      <p:pic>
        <p:nvPicPr>
          <p:cNvPr id="8" name="Picture 7">
            <a:extLst>
              <a:ext uri="{FF2B5EF4-FFF2-40B4-BE49-F238E27FC236}">
                <a16:creationId xmlns:a16="http://schemas.microsoft.com/office/drawing/2014/main" id="{A8D532D7-C09A-814B-8408-6A9E91D57BF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5960" y="3753539"/>
            <a:ext cx="5367119" cy="2619933"/>
          </a:xfrm>
          <a:prstGeom prst="rect">
            <a:avLst/>
          </a:prstGeom>
        </p:spPr>
      </p:pic>
      <p:sp>
        <p:nvSpPr>
          <p:cNvPr id="11" name="Rounded Rectangle 10">
            <a:extLst>
              <a:ext uri="{FF2B5EF4-FFF2-40B4-BE49-F238E27FC236}">
                <a16:creationId xmlns:a16="http://schemas.microsoft.com/office/drawing/2014/main" id="{0F901A17-1600-B048-881A-F88381BB4F45}"/>
              </a:ext>
            </a:extLst>
          </p:cNvPr>
          <p:cNvSpPr/>
          <p:nvPr/>
        </p:nvSpPr>
        <p:spPr>
          <a:xfrm>
            <a:off x="7377647" y="4152024"/>
            <a:ext cx="211873" cy="1851660"/>
          </a:xfrm>
          <a:prstGeom prst="round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895963"/>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3" end="1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 prices in the U.S. versus other countries</a:t>
            </a:r>
          </a:p>
        </p:txBody>
      </p:sp>
      <p:sp>
        <p:nvSpPr>
          <p:cNvPr id="3" name="Content Placeholder 2"/>
          <p:cNvSpPr>
            <a:spLocks noGrp="1"/>
          </p:cNvSpPr>
          <p:nvPr>
            <p:ph idx="1"/>
          </p:nvPr>
        </p:nvSpPr>
        <p:spPr>
          <a:xfrm>
            <a:off x="457200" y="685800"/>
            <a:ext cx="8366760" cy="5212079"/>
          </a:xfrm>
        </p:spPr>
        <p:txBody>
          <a:bodyPr>
            <a:normAutofit/>
          </a:bodyPr>
          <a:lstStyle/>
          <a:p>
            <a:pPr>
              <a:lnSpc>
                <a:spcPct val="100000"/>
              </a:lnSpc>
              <a:spcBef>
                <a:spcPts val="0"/>
              </a:spcBef>
            </a:pPr>
            <a:endParaRPr lang="en-US" dirty="0"/>
          </a:p>
          <a:p>
            <a:pPr>
              <a:lnSpc>
                <a:spcPct val="100000"/>
              </a:lnSpc>
              <a:spcBef>
                <a:spcPts val="0"/>
              </a:spcBef>
              <a:buNone/>
            </a:pPr>
            <a:r>
              <a:rPr lang="en-US" dirty="0"/>
              <a:t>Increased costs of homeowners’ </a:t>
            </a:r>
            <a:r>
              <a:rPr lang="en-US" i="1" u="sng" dirty="0"/>
              <a:t>existing mortgages</a:t>
            </a:r>
            <a:r>
              <a:rPr lang="en-US" dirty="0"/>
              <a:t> are a contributor to home prices falling more in other countries compared to the U.S.</a:t>
            </a:r>
          </a:p>
        </p:txBody>
      </p:sp>
      <p:sp>
        <p:nvSpPr>
          <p:cNvPr id="10" name="Rectangle 9">
            <a:extLst>
              <a:ext uri="{FF2B5EF4-FFF2-40B4-BE49-F238E27FC236}">
                <a16:creationId xmlns:a16="http://schemas.microsoft.com/office/drawing/2014/main" id="{72FF3B0B-9A5D-B04D-9824-898F38AC512D}"/>
              </a:ext>
            </a:extLst>
          </p:cNvPr>
          <p:cNvSpPr/>
          <p:nvPr/>
        </p:nvSpPr>
        <p:spPr>
          <a:xfrm>
            <a:off x="478387" y="6477659"/>
            <a:ext cx="7676500" cy="253916"/>
          </a:xfrm>
          <a:prstGeom prst="rect">
            <a:avLst/>
          </a:prstGeom>
        </p:spPr>
        <p:txBody>
          <a:bodyPr wrap="square">
            <a:spAutoFit/>
          </a:bodyPr>
          <a:lstStyle/>
          <a:p>
            <a:r>
              <a:rPr lang="en-US" sz="1050" dirty="0">
                <a:hlinkClick r:id="rId2"/>
              </a:rPr>
              <a:t>https://www.bis.org/statistics/pp_residential_2311.htm</a:t>
            </a:r>
            <a:r>
              <a:rPr lang="en-US" sz="1050" dirty="0"/>
              <a:t>	</a:t>
            </a:r>
          </a:p>
        </p:txBody>
      </p:sp>
      <p:pic>
        <p:nvPicPr>
          <p:cNvPr id="6" name="Picture 5">
            <a:extLst>
              <a:ext uri="{FF2B5EF4-FFF2-40B4-BE49-F238E27FC236}">
                <a16:creationId xmlns:a16="http://schemas.microsoft.com/office/drawing/2014/main" id="{FB14E535-4B78-BC40-9CBC-208CB77666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787" y="1691639"/>
            <a:ext cx="8363453" cy="4206239"/>
          </a:xfrm>
          <a:prstGeom prst="rect">
            <a:avLst/>
          </a:prstGeom>
        </p:spPr>
      </p:pic>
      <p:sp>
        <p:nvSpPr>
          <p:cNvPr id="9" name="Rounded Rectangle 8">
            <a:extLst>
              <a:ext uri="{FF2B5EF4-FFF2-40B4-BE49-F238E27FC236}">
                <a16:creationId xmlns:a16="http://schemas.microsoft.com/office/drawing/2014/main" id="{161D9B19-54C5-504B-ABC9-921F351269AC}"/>
              </a:ext>
            </a:extLst>
          </p:cNvPr>
          <p:cNvSpPr/>
          <p:nvPr/>
        </p:nvSpPr>
        <p:spPr>
          <a:xfrm>
            <a:off x="8778240" y="3794758"/>
            <a:ext cx="338549" cy="1188722"/>
          </a:xfrm>
          <a:prstGeom prst="round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4962161"/>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1"/>
                </a:solidFill>
              </a:rPr>
              <a:t>Prepayment Drivers: 3) Defaults</a:t>
            </a:r>
            <a:endParaRPr lang="en-US" b="1" dirty="0">
              <a:solidFill>
                <a:schemeClr val="accent1"/>
              </a:solidFill>
            </a:endParaRPr>
          </a:p>
        </p:txBody>
      </p:sp>
      <p:sp>
        <p:nvSpPr>
          <p:cNvPr id="3" name="Content Placeholder 2"/>
          <p:cNvSpPr>
            <a:spLocks noGrp="1"/>
          </p:cNvSpPr>
          <p:nvPr>
            <p:ph idx="1"/>
          </p:nvPr>
        </p:nvSpPr>
        <p:spPr>
          <a:xfrm>
            <a:off x="457200" y="1143001"/>
            <a:ext cx="7818120" cy="993577"/>
          </a:xfrm>
        </p:spPr>
        <p:txBody>
          <a:bodyPr>
            <a:normAutofit/>
          </a:bodyPr>
          <a:lstStyle/>
          <a:p>
            <a:pPr marL="285750" indent="-285750">
              <a:buFont typeface="Wingdings" pitchFamily="2" charset="2"/>
              <a:buChar char="Ø"/>
            </a:pPr>
            <a:r>
              <a:rPr lang="en-US" dirty="0"/>
              <a:t>If a borrower defaults on a mortgage in an agency-backed pool, the GSE will buy the loan out of the pool and put cash into the pool.  For an investor, the impact is a prepayment on that mortgage. These are referred to as “involuntary prepayments”.  </a:t>
            </a:r>
          </a:p>
        </p:txBody>
      </p:sp>
      <p:sp>
        <p:nvSpPr>
          <p:cNvPr id="4" name="Rectangle 3">
            <a:extLst>
              <a:ext uri="{FF2B5EF4-FFF2-40B4-BE49-F238E27FC236}">
                <a16:creationId xmlns:a16="http://schemas.microsoft.com/office/drawing/2014/main" id="{4C518B3F-83C2-2348-B558-4F6435BB6B96}"/>
              </a:ext>
            </a:extLst>
          </p:cNvPr>
          <p:cNvSpPr/>
          <p:nvPr/>
        </p:nvSpPr>
        <p:spPr>
          <a:xfrm>
            <a:off x="457726" y="6263640"/>
            <a:ext cx="7909034" cy="461665"/>
          </a:xfrm>
          <a:prstGeom prst="rect">
            <a:avLst/>
          </a:prstGeom>
        </p:spPr>
        <p:txBody>
          <a:bodyPr wrap="square">
            <a:spAutoFit/>
          </a:bodyPr>
          <a:lstStyle/>
          <a:p>
            <a:r>
              <a:rPr lang="en-US" sz="1200" dirty="0"/>
              <a:t>Sources </a:t>
            </a:r>
            <a:r>
              <a:rPr lang="en-US" sz="1200" dirty="0">
                <a:hlinkClick r:id="rId2"/>
              </a:rPr>
              <a:t>https://www.fanniemae.com/media/43641/display</a:t>
            </a:r>
            <a:endParaRPr lang="en-US" sz="1200" dirty="0"/>
          </a:p>
          <a:p>
            <a:r>
              <a:rPr lang="en-US" sz="1200" dirty="0">
                <a:hlinkClick r:id="rId3"/>
              </a:rPr>
              <a:t>https://www.consumerfinance.gov/data-research/mortgage-performance-trends/mortgages-30-89-days-delinquent/</a:t>
            </a:r>
            <a:endParaRPr lang="en-US" sz="1200" dirty="0"/>
          </a:p>
        </p:txBody>
      </p:sp>
      <p:pic>
        <p:nvPicPr>
          <p:cNvPr id="8" name="Picture 7">
            <a:extLst>
              <a:ext uri="{FF2B5EF4-FFF2-40B4-BE49-F238E27FC236}">
                <a16:creationId xmlns:a16="http://schemas.microsoft.com/office/drawing/2014/main" id="{66FFACA9-28BC-754E-89A9-77ACC1334B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1920" y="2103120"/>
            <a:ext cx="4707457" cy="3968619"/>
          </a:xfrm>
          <a:prstGeom prst="rect">
            <a:avLst/>
          </a:prstGeom>
        </p:spPr>
      </p:pic>
      <p:sp>
        <p:nvSpPr>
          <p:cNvPr id="11" name="Content Placeholder 2">
            <a:extLst>
              <a:ext uri="{FF2B5EF4-FFF2-40B4-BE49-F238E27FC236}">
                <a16:creationId xmlns:a16="http://schemas.microsoft.com/office/drawing/2014/main" id="{FE124EFA-5170-3A47-BF69-236A5C12160B}"/>
              </a:ext>
            </a:extLst>
          </p:cNvPr>
          <p:cNvSpPr txBox="1">
            <a:spLocks/>
          </p:cNvSpPr>
          <p:nvPr/>
        </p:nvSpPr>
        <p:spPr>
          <a:xfrm>
            <a:off x="441960" y="2834640"/>
            <a:ext cx="3352800" cy="1554479"/>
          </a:xfrm>
          <a:prstGeom prst="rect">
            <a:avLst/>
          </a:prstGeom>
        </p:spPr>
        <p:txBody>
          <a:bodyPr vert="horz" lIns="0" tIns="0" rIns="0" bIns="0" rtlCol="0">
            <a:noAutofit/>
          </a:bodyPr>
          <a:lstStyle>
            <a:lvl1pPr marL="0" indent="0" algn="l" defTabSz="914400" rtl="0" eaLnBrk="1" latinLnBrk="0" hangingPunct="1">
              <a:lnSpc>
                <a:spcPct val="120000"/>
              </a:lnSpc>
              <a:spcBef>
                <a:spcPts val="1400"/>
              </a:spcBef>
              <a:spcAft>
                <a:spcPts val="0"/>
              </a:spcAft>
              <a:buClr>
                <a:schemeClr val="accent2"/>
              </a:buClr>
              <a:buFont typeface="Arial" panose="020B0604020202020204" pitchFamily="34" charset="0"/>
              <a:buChar char="​"/>
              <a:defRPr sz="1400" b="0" kern="1200" baseline="0">
                <a:solidFill>
                  <a:schemeClr val="tx1"/>
                </a:solidFill>
                <a:latin typeface="+mn-lt"/>
                <a:ea typeface="+mn-ea"/>
                <a:cs typeface="+mn-cs"/>
              </a:defRPr>
            </a:lvl1pPr>
            <a:lvl2pPr marL="228600" indent="-228600" algn="l" defTabSz="914400" rtl="0" eaLnBrk="1" latinLnBrk="0" hangingPunct="1">
              <a:lnSpc>
                <a:spcPct val="120000"/>
              </a:lnSpc>
              <a:spcBef>
                <a:spcPts val="1000"/>
              </a:spcBef>
              <a:spcAft>
                <a:spcPts val="0"/>
              </a:spcAft>
              <a:buClr>
                <a:schemeClr val="accent2"/>
              </a:buClr>
              <a:buFont typeface="Wingdings" panose="05000000000000000000" pitchFamily="2" charset="2"/>
              <a:buChar char="Ø"/>
              <a:defRPr sz="1400" kern="1200" baseline="0">
                <a:solidFill>
                  <a:schemeClr val="tx1"/>
                </a:solidFill>
                <a:latin typeface="+mn-lt"/>
                <a:ea typeface="+mn-ea"/>
                <a:cs typeface="+mn-cs"/>
              </a:defRPr>
            </a:lvl2pPr>
            <a:lvl3pPr marL="457200" indent="-228600" algn="l" defTabSz="914400" rtl="0" eaLnBrk="1" latinLnBrk="0" hangingPunct="1">
              <a:lnSpc>
                <a:spcPct val="120000"/>
              </a:lnSpc>
              <a:spcBef>
                <a:spcPts val="60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3pPr>
            <a:lvl4pPr marL="681038" indent="-234950" algn="l" defTabSz="914400" rtl="0" eaLnBrk="1" latinLnBrk="0" hangingPunct="1">
              <a:lnSpc>
                <a:spcPct val="120000"/>
              </a:lnSpc>
              <a:spcBef>
                <a:spcPts val="60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4pPr>
            <a:lvl5pPr marL="915988" indent="-225425" algn="l" defTabSz="914400" rtl="0" eaLnBrk="1" latinLnBrk="0" hangingPunct="1">
              <a:lnSpc>
                <a:spcPct val="120000"/>
              </a:lnSpc>
              <a:spcBef>
                <a:spcPts val="60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a:buFont typeface="Wingdings" pitchFamily="2" charset="2"/>
              <a:buChar char="Ø"/>
            </a:pPr>
            <a:r>
              <a:rPr lang="en-US" dirty="0"/>
              <a:t>GSE’s will only buy mortgages that satisfy FICO, LTV, DTI, etc. requirements, so defaults have a </a:t>
            </a:r>
            <a:r>
              <a:rPr lang="en-US" i="1" dirty="0"/>
              <a:t>small impact on Agency-backed prepayment speeds </a:t>
            </a:r>
            <a:r>
              <a:rPr lang="en-US" dirty="0"/>
              <a:t>(compared to voluntary prepayment or turnover).</a:t>
            </a:r>
          </a:p>
          <a:p>
            <a:pPr marL="285750" indent="-285750">
              <a:buFont typeface="Wingdings" pitchFamily="2" charset="2"/>
              <a:buChar char="Ø"/>
            </a:pPr>
            <a:r>
              <a:rPr lang="en-US" dirty="0"/>
              <a:t>For example, the “serious delinquency rate” for single-family homes in April 2022 was 0.94%</a:t>
            </a:r>
          </a:p>
          <a:p>
            <a:pPr marL="285750" indent="-285750">
              <a:buFont typeface="Wingdings" pitchFamily="2" charset="2"/>
              <a:buChar char="Ø"/>
            </a:pPr>
            <a:r>
              <a:rPr lang="en-US" dirty="0"/>
              <a:t>Mortgages default rates in Non-Agency-backed MBS may be higher than for mortgages in Agency-backed</a:t>
            </a:r>
          </a:p>
        </p:txBody>
      </p:sp>
    </p:spTree>
    <p:extLst>
      <p:ext uri="{BB962C8B-B14F-4D97-AF65-F5344CB8AC3E}">
        <p14:creationId xmlns:p14="http://schemas.microsoft.com/office/powerpoint/2010/main" val="814626490"/>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1"/>
                </a:solidFill>
              </a:rPr>
              <a:t>Homework from previous lecture</a:t>
            </a:r>
            <a:endParaRPr lang="en-US" b="1" dirty="0">
              <a:solidFill>
                <a:schemeClr val="accent1"/>
              </a:solidFill>
            </a:endParaRPr>
          </a:p>
        </p:txBody>
      </p:sp>
      <p:sp>
        <p:nvSpPr>
          <p:cNvPr id="3" name="Content Placeholder 2"/>
          <p:cNvSpPr>
            <a:spLocks noGrp="1"/>
          </p:cNvSpPr>
          <p:nvPr>
            <p:ph idx="1"/>
          </p:nvPr>
        </p:nvSpPr>
        <p:spPr>
          <a:xfrm>
            <a:off x="457200" y="1143001"/>
            <a:ext cx="8229600" cy="5181599"/>
          </a:xfrm>
        </p:spPr>
        <p:txBody>
          <a:bodyPr>
            <a:normAutofit/>
          </a:bodyPr>
          <a:lstStyle/>
          <a:p>
            <a:r>
              <a:rPr lang="en-US" dirty="0"/>
              <a:t>Read Ch. 15 of </a:t>
            </a:r>
            <a:r>
              <a:rPr lang="en-US" i="1" dirty="0"/>
              <a:t>Salomon Smith Barney Guide to Mortgage-Backed and Asset-Backed Securities</a:t>
            </a:r>
            <a:r>
              <a:rPr lang="en-US" dirty="0"/>
              <a:t> by </a:t>
            </a:r>
            <a:r>
              <a:rPr lang="en-US" dirty="0" err="1"/>
              <a:t>Lakhbir</a:t>
            </a:r>
            <a:r>
              <a:rPr lang="en-US" dirty="0"/>
              <a:t> </a:t>
            </a:r>
            <a:r>
              <a:rPr lang="en-US" dirty="0" err="1"/>
              <a:t>Hayre</a:t>
            </a:r>
            <a:endParaRPr lang="en-US" dirty="0"/>
          </a:p>
          <a:p>
            <a:r>
              <a:rPr lang="en-US" dirty="0"/>
              <a:t>For a $100MM pool of </a:t>
            </a:r>
            <a:r>
              <a:rPr lang="en-US" dirty="0">
                <a:solidFill>
                  <a:srgbClr val="7030A0"/>
                </a:solidFill>
              </a:rPr>
              <a:t>6.50%</a:t>
            </a:r>
            <a:r>
              <a:rPr lang="en-US" dirty="0"/>
              <a:t> WAC 30yr loans with </a:t>
            </a:r>
            <a:r>
              <a:rPr lang="en-US" dirty="0">
                <a:solidFill>
                  <a:srgbClr val="7030A0"/>
                </a:solidFill>
              </a:rPr>
              <a:t>70bps</a:t>
            </a:r>
            <a:r>
              <a:rPr lang="en-US" dirty="0"/>
              <a:t> servicing/g-fee </a:t>
            </a:r>
          </a:p>
          <a:p>
            <a:pPr lvl="1"/>
            <a:r>
              <a:rPr lang="en-US" dirty="0"/>
              <a:t>Create a Sequential structure with 4 tranches :</a:t>
            </a:r>
          </a:p>
          <a:p>
            <a:pPr lvl="2"/>
            <a:r>
              <a:rPr lang="en-US" dirty="0"/>
              <a:t>A: $45MM, B: $25MM, C: $20MM, D: $10MM</a:t>
            </a:r>
          </a:p>
          <a:p>
            <a:pPr lvl="1"/>
            <a:r>
              <a:rPr lang="en-US" dirty="0"/>
              <a:t>For ten PSA scenarios (from 50 PSA to 500 PSA in increments of 50), calculate and graph WAL for each tranche (x-axis: PSA speed, y-axis: WAL). </a:t>
            </a:r>
          </a:p>
          <a:p>
            <a:pPr lvl="1"/>
            <a:r>
              <a:rPr lang="en-US" dirty="0"/>
              <a:t>List the tranches in declining order of sensitivity (of WAL as a function of PSA) and explain why these tranches are in this order</a:t>
            </a:r>
          </a:p>
          <a:p>
            <a:r>
              <a:rPr lang="en-US" dirty="0"/>
              <a:t>For the same pool</a:t>
            </a:r>
          </a:p>
          <a:p>
            <a:pPr lvl="1"/>
            <a:r>
              <a:rPr lang="en-US" dirty="0"/>
              <a:t>Instead create a PAC structure with one PAC (with 100 and 250 PSA bands), and one Companion, assuming they pay the same coupon. (To calculate the initial notional of the PAC, sum up the smaller of each month’s principal cash flows under 100 PSA and under 250 PSA.  The Companion’ notional will be [$100MM – the PAC notional].)</a:t>
            </a:r>
          </a:p>
          <a:p>
            <a:pPr lvl="1"/>
            <a:r>
              <a:rPr lang="en-US" dirty="0"/>
              <a:t>For the ten PSA scenarios, generate graphs of principal cash flows for the PAC and for the Companion, and explain why the PAC busts or does not bust for the different scenarios.</a:t>
            </a:r>
          </a:p>
        </p:txBody>
      </p:sp>
      <p:sp>
        <p:nvSpPr>
          <p:cNvPr id="5" name="TextBox 4"/>
          <p:cNvSpPr txBox="1"/>
          <p:nvPr/>
        </p:nvSpPr>
        <p:spPr>
          <a:xfrm rot="21346680">
            <a:off x="6995160" y="3890842"/>
            <a:ext cx="2093958" cy="738664"/>
          </a:xfrm>
          <a:prstGeom prst="rect">
            <a:avLst/>
          </a:prstGeom>
          <a:noFill/>
        </p:spPr>
        <p:txBody>
          <a:bodyPr wrap="square" rtlCol="0">
            <a:spAutoFit/>
          </a:bodyPr>
          <a:lstStyle/>
          <a:p>
            <a:r>
              <a:rPr lang="en-US" sz="1400" dirty="0">
                <a:solidFill>
                  <a:srgbClr val="FF0000"/>
                </a:solidFill>
              </a:rPr>
              <a:t>Remember: The sum of the parts must equal the whole!</a:t>
            </a:r>
          </a:p>
        </p:txBody>
      </p:sp>
    </p:spTree>
    <p:extLst>
      <p:ext uri="{BB962C8B-B14F-4D97-AF65-F5344CB8AC3E}">
        <p14:creationId xmlns:p14="http://schemas.microsoft.com/office/powerpoint/2010/main" val="2224782685"/>
      </p:ext>
    </p:extLst>
  </p:cSld>
  <p:clrMapOvr>
    <a:masterClrMapping/>
  </p:clrMapOvr>
  <p:transition spd="med">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Calculating Prepayment Speeds</a:t>
            </a:r>
          </a:p>
        </p:txBody>
      </p:sp>
      <p:sp>
        <p:nvSpPr>
          <p:cNvPr id="3" name="Content Placeholder 2"/>
          <p:cNvSpPr>
            <a:spLocks noGrp="1"/>
          </p:cNvSpPr>
          <p:nvPr>
            <p:ph idx="1"/>
          </p:nvPr>
        </p:nvSpPr>
        <p:spPr/>
        <p:txBody>
          <a:bodyPr/>
          <a:lstStyle/>
          <a:p>
            <a:r>
              <a:rPr lang="en-US" dirty="0"/>
              <a:t>Stylized Prepayment Model</a:t>
            </a:r>
          </a:p>
          <a:p>
            <a:endParaRPr lang="en-US" dirty="0"/>
          </a:p>
          <a:p>
            <a:pPr marL="0" indent="0">
              <a:buNone/>
            </a:pPr>
            <a:r>
              <a:rPr lang="en-US" dirty="0"/>
              <a:t>	where</a:t>
            </a:r>
          </a:p>
          <a:p>
            <a:pPr marL="0" indent="0">
              <a:buNone/>
            </a:pPr>
            <a:r>
              <a:rPr lang="en-US" dirty="0"/>
              <a:t>	and where</a:t>
            </a:r>
          </a:p>
          <a:p>
            <a:pPr marL="0" indent="0">
              <a:buNone/>
            </a:pPr>
            <a:endParaRPr lang="en-US" dirty="0"/>
          </a:p>
          <a:p>
            <a:pPr lvl="1"/>
            <a:r>
              <a:rPr lang="en-US" dirty="0"/>
              <a:t>Where                  and            are constants representing average CPRs based on pool, issuer, structure and initial maturity </a:t>
            </a:r>
          </a:p>
          <a:p>
            <a:pPr lvl="1"/>
            <a:r>
              <a:rPr lang="en-US" dirty="0"/>
              <a:t>Where x, y, z… p, q, r… are variable factors distributed around 1.0 based on historical prepayment data, the level of interest rates and volatilities along each path</a:t>
            </a:r>
          </a:p>
          <a:p>
            <a:pPr>
              <a:buNone/>
            </a:pPr>
            <a:endParaRPr lang="en-US" dirty="0"/>
          </a:p>
        </p:txBody>
      </p:sp>
      <p:graphicFrame>
        <p:nvGraphicFramePr>
          <p:cNvPr id="7170" name="Object 2"/>
          <p:cNvGraphicFramePr>
            <a:graphicFrameLocks noChangeAspect="1"/>
          </p:cNvGraphicFramePr>
          <p:nvPr/>
        </p:nvGraphicFramePr>
        <p:xfrm>
          <a:off x="762000" y="1905084"/>
          <a:ext cx="3748087" cy="355516"/>
        </p:xfrm>
        <a:graphic>
          <a:graphicData uri="http://schemas.openxmlformats.org/presentationml/2006/ole">
            <mc:AlternateContent xmlns:mc="http://schemas.openxmlformats.org/markup-compatibility/2006">
              <mc:Choice xmlns:v="urn:schemas-microsoft-com:vml" Requires="v">
                <p:oleObj name="Equation" r:id="rId2" imgW="1866600" imgH="241200" progId="Equation.3">
                  <p:embed/>
                </p:oleObj>
              </mc:Choice>
              <mc:Fallback>
                <p:oleObj name="Equation" r:id="rId2" imgW="1866600" imgH="2412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905084"/>
                        <a:ext cx="3748087" cy="355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2" name="Object 4"/>
          <p:cNvGraphicFramePr>
            <a:graphicFrameLocks noChangeAspect="1"/>
          </p:cNvGraphicFramePr>
          <p:nvPr>
            <p:extLst>
              <p:ext uri="{D42A27DB-BD31-4B8C-83A1-F6EECF244321}">
                <p14:modId xmlns:p14="http://schemas.microsoft.com/office/powerpoint/2010/main" val="3760591399"/>
              </p:ext>
            </p:extLst>
          </p:nvPr>
        </p:nvGraphicFramePr>
        <p:xfrm>
          <a:off x="2438400" y="2819400"/>
          <a:ext cx="4654550" cy="339725"/>
        </p:xfrm>
        <a:graphic>
          <a:graphicData uri="http://schemas.openxmlformats.org/presentationml/2006/ole">
            <mc:AlternateContent xmlns:mc="http://schemas.openxmlformats.org/markup-compatibility/2006">
              <mc:Choice xmlns:v="urn:schemas-microsoft-com:vml" Requires="v">
                <p:oleObj name="Equation" r:id="rId4" imgW="2425680" imgH="241200" progId="Equation.3">
                  <p:embed/>
                </p:oleObj>
              </mc:Choice>
              <mc:Fallback>
                <p:oleObj name="Equation" r:id="rId4" imgW="2425680" imgH="24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2819400"/>
                        <a:ext cx="46545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3" name="Object 5"/>
          <p:cNvGraphicFramePr>
            <a:graphicFrameLocks noChangeAspect="1"/>
          </p:cNvGraphicFramePr>
          <p:nvPr>
            <p:extLst>
              <p:ext uri="{D42A27DB-BD31-4B8C-83A1-F6EECF244321}">
                <p14:modId xmlns:p14="http://schemas.microsoft.com/office/powerpoint/2010/main" val="2785772170"/>
              </p:ext>
            </p:extLst>
          </p:nvPr>
        </p:nvGraphicFramePr>
        <p:xfrm>
          <a:off x="1280160" y="3621405"/>
          <a:ext cx="925512" cy="320675"/>
        </p:xfrm>
        <a:graphic>
          <a:graphicData uri="http://schemas.openxmlformats.org/presentationml/2006/ole">
            <mc:AlternateContent xmlns:mc="http://schemas.openxmlformats.org/markup-compatibility/2006">
              <mc:Choice xmlns:v="urn:schemas-microsoft-com:vml" Requires="v">
                <p:oleObj name="Equation" r:id="rId6" imgW="482400" imgH="228600" progId="Equation.3">
                  <p:embed/>
                </p:oleObj>
              </mc:Choice>
              <mc:Fallback>
                <p:oleObj name="Equation" r:id="rId6" imgW="48240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80160" y="3621405"/>
                        <a:ext cx="925512"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4" name="Object 6"/>
          <p:cNvGraphicFramePr>
            <a:graphicFrameLocks noChangeAspect="1"/>
          </p:cNvGraphicFramePr>
          <p:nvPr>
            <p:extLst>
              <p:ext uri="{D42A27DB-BD31-4B8C-83A1-F6EECF244321}">
                <p14:modId xmlns:p14="http://schemas.microsoft.com/office/powerpoint/2010/main" val="1381113513"/>
              </p:ext>
            </p:extLst>
          </p:nvPr>
        </p:nvGraphicFramePr>
        <p:xfrm>
          <a:off x="2514600" y="3611880"/>
          <a:ext cx="511175" cy="339725"/>
        </p:xfrm>
        <a:graphic>
          <a:graphicData uri="http://schemas.openxmlformats.org/presentationml/2006/ole">
            <mc:AlternateContent xmlns:mc="http://schemas.openxmlformats.org/markup-compatibility/2006">
              <mc:Choice xmlns:v="urn:schemas-microsoft-com:vml" Requires="v">
                <p:oleObj name="Equation" r:id="rId8" imgW="266400" imgH="241200" progId="Equation.3">
                  <p:embed/>
                </p:oleObj>
              </mc:Choice>
              <mc:Fallback>
                <p:oleObj name="Equation" r:id="rId8" imgW="266400" imgH="2412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14600" y="3611880"/>
                        <a:ext cx="511175"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426415788"/>
              </p:ext>
            </p:extLst>
          </p:nvPr>
        </p:nvGraphicFramePr>
        <p:xfrm>
          <a:off x="2438400" y="2438400"/>
          <a:ext cx="5897562" cy="320675"/>
        </p:xfrm>
        <a:graphic>
          <a:graphicData uri="http://schemas.openxmlformats.org/presentationml/2006/ole">
            <mc:AlternateContent xmlns:mc="http://schemas.openxmlformats.org/markup-compatibility/2006">
              <mc:Choice xmlns:v="urn:schemas-microsoft-com:vml" Requires="v">
                <p:oleObj name="Equation" r:id="rId10" imgW="3073320" imgH="228600" progId="Equation.3">
                  <p:embed/>
                </p:oleObj>
              </mc:Choice>
              <mc:Fallback>
                <p:oleObj name="Equation" r:id="rId10" imgW="3073320" imgH="228600" progId="Equation.3">
                  <p:embed/>
                  <p:pic>
                    <p:nvPicPr>
                      <p:cNvPr id="0" name=""/>
                      <p:cNvPicPr>
                        <a:picLocks noChangeAspect="1" noChangeArrowheads="1"/>
                      </p:cNvPicPr>
                      <p:nvPr/>
                    </p:nvPicPr>
                    <p:blipFill>
                      <a:blip r:embed="rId11"/>
                      <a:srcRect/>
                      <a:stretch>
                        <a:fillRect/>
                      </a:stretch>
                    </p:blipFill>
                    <p:spPr bwMode="auto">
                      <a:xfrm>
                        <a:off x="2438400" y="2438400"/>
                        <a:ext cx="5897562"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551013357"/>
      </p:ext>
    </p:extLst>
  </p:cSld>
  <p:clrMapOvr>
    <a:masterClrMapping/>
  </p:clrMapOvr>
  <p:transition spd="med">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 of Prepayment on Valuation / Convexity</a:t>
            </a:r>
          </a:p>
        </p:txBody>
      </p:sp>
      <p:sp>
        <p:nvSpPr>
          <p:cNvPr id="3" name="Content Placeholder 2"/>
          <p:cNvSpPr>
            <a:spLocks noGrp="1"/>
          </p:cNvSpPr>
          <p:nvPr>
            <p:ph idx="1"/>
          </p:nvPr>
        </p:nvSpPr>
        <p:spPr>
          <a:xfrm>
            <a:off x="457200" y="1143001"/>
            <a:ext cx="8229600" cy="2819399"/>
          </a:xfrm>
        </p:spPr>
        <p:txBody>
          <a:bodyPr>
            <a:normAutofit/>
          </a:bodyPr>
          <a:lstStyle/>
          <a:p>
            <a:r>
              <a:rPr lang="en-US" dirty="0"/>
              <a:t>Prepayments are correlated with interest rate movements</a:t>
            </a:r>
          </a:p>
          <a:p>
            <a:pPr lvl="1"/>
            <a:r>
              <a:rPr lang="en-US" dirty="0"/>
              <a:t>Rates fall: homeowners refinance their mortgages</a:t>
            </a:r>
          </a:p>
          <a:p>
            <a:pPr lvl="1"/>
            <a:r>
              <a:rPr lang="en-US" dirty="0"/>
              <a:t>Rates rise: refinancing decreases and prepayments slow down</a:t>
            </a:r>
          </a:p>
          <a:p>
            <a:r>
              <a:rPr lang="en-US" dirty="0"/>
              <a:t>Prepayments cause negative convexity in Pass-Through securities</a:t>
            </a:r>
          </a:p>
          <a:p>
            <a:pPr lvl="1"/>
            <a:r>
              <a:rPr lang="en-US" dirty="0"/>
              <a:t>As rates fall, principal is received earlier (</a:t>
            </a:r>
            <a:r>
              <a:rPr lang="en-US" u="sng" dirty="0"/>
              <a:t>contraction</a:t>
            </a:r>
            <a:r>
              <a:rPr lang="en-US" dirty="0"/>
              <a:t>) and reinvested at a lower rate</a:t>
            </a:r>
          </a:p>
          <a:p>
            <a:pPr lvl="1"/>
            <a:r>
              <a:rPr lang="en-US" dirty="0"/>
              <a:t>As rates rise, slower prepayments (</a:t>
            </a:r>
            <a:r>
              <a:rPr lang="en-US" u="sng" dirty="0"/>
              <a:t>extension</a:t>
            </a:r>
            <a:r>
              <a:rPr lang="en-US" dirty="0"/>
              <a:t>) lead to less reinvestment when yields are higher</a:t>
            </a:r>
          </a:p>
          <a:p>
            <a:r>
              <a:rPr lang="en-US" dirty="0"/>
              <a:t>Changes in prepayment rates dramatically affect the duration of mortgage backed securities</a:t>
            </a:r>
          </a:p>
        </p:txBody>
      </p:sp>
      <p:pic>
        <p:nvPicPr>
          <p:cNvPr id="4098" name="Picture 2"/>
          <p:cNvPicPr>
            <a:picLocks noChangeAspect="1" noChangeArrowheads="1"/>
          </p:cNvPicPr>
          <p:nvPr/>
        </p:nvPicPr>
        <p:blipFill>
          <a:blip r:embed="rId2" cstate="print"/>
          <a:srcRect/>
          <a:stretch>
            <a:fillRect/>
          </a:stretch>
        </p:blipFill>
        <p:spPr bwMode="auto">
          <a:xfrm>
            <a:off x="2838450" y="3829050"/>
            <a:ext cx="4248150" cy="2571750"/>
          </a:xfrm>
          <a:prstGeom prst="rect">
            <a:avLst/>
          </a:prstGeom>
          <a:noFill/>
          <a:ln w="9525">
            <a:noFill/>
            <a:miter lim="800000"/>
            <a:headEnd/>
            <a:tailEnd/>
          </a:ln>
        </p:spPr>
      </p:pic>
    </p:spTree>
    <p:extLst>
      <p:ext uri="{BB962C8B-B14F-4D97-AF65-F5344CB8AC3E}">
        <p14:creationId xmlns:p14="http://schemas.microsoft.com/office/powerpoint/2010/main" val="1796578492"/>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457200" y="1413316"/>
            <a:ext cx="8366760" cy="51703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chemeClr val="accent2"/>
              </a:buClr>
              <a:buFont typeface="Wingdings" panose="05000000000000000000" pitchFamily="2" charset="2"/>
              <a:buChar char="Ø"/>
            </a:pPr>
            <a:r>
              <a:rPr lang="en-US" sz="1400" dirty="0"/>
              <a:t>Holding interest rates and volatility constant, </a:t>
            </a:r>
            <a:r>
              <a:rPr lang="en-US" sz="1400" dirty="0">
                <a:solidFill>
                  <a:srgbClr val="B4425D"/>
                </a:solidFill>
              </a:rPr>
              <a:t>how would MBS prices be impacted</a:t>
            </a:r>
            <a:endParaRPr lang="en-US" sz="1400" dirty="0"/>
          </a:p>
          <a:p>
            <a:pPr lvl="1">
              <a:buClr>
                <a:schemeClr val="accent2"/>
              </a:buClr>
              <a:buFont typeface="Wingdings" panose="05000000000000000000" pitchFamily="2" charset="2"/>
              <a:buChar char="Ø"/>
            </a:pPr>
            <a:r>
              <a:rPr lang="en-US" sz="1400" dirty="0"/>
              <a:t>If the Market Value of a </a:t>
            </a:r>
            <a:r>
              <a:rPr lang="en-US" sz="1400" dirty="0" err="1"/>
              <a:t>Passthrough</a:t>
            </a:r>
            <a:r>
              <a:rPr lang="en-US" sz="1400" dirty="0"/>
              <a:t> was </a:t>
            </a:r>
            <a:r>
              <a:rPr lang="en-US" sz="1400" dirty="0">
                <a:solidFill>
                  <a:srgbClr val="B4425D"/>
                </a:solidFill>
              </a:rPr>
              <a:t>par</a:t>
            </a:r>
            <a:r>
              <a:rPr lang="en-US" sz="1400" dirty="0"/>
              <a:t> (price = 100%) and then prepayment speeds increase and the yield curve is </a:t>
            </a:r>
          </a:p>
          <a:p>
            <a:pPr lvl="3">
              <a:buClr>
                <a:schemeClr val="accent2"/>
              </a:buClr>
              <a:buFont typeface="Wingdings" panose="05000000000000000000" pitchFamily="2" charset="2"/>
              <a:buChar char="Ø"/>
            </a:pPr>
            <a:r>
              <a:rPr lang="en-US" sz="1400" dirty="0"/>
              <a:t>1) flat  </a:t>
            </a:r>
            <a:r>
              <a:rPr lang="en-US" sz="1400" dirty="0" err="1">
                <a:solidFill>
                  <a:srgbClr val="FF0000"/>
                </a:solidFill>
              </a:rPr>
              <a:t>unchange</a:t>
            </a:r>
            <a:endParaRPr lang="en-US" sz="1400" dirty="0">
              <a:solidFill>
                <a:srgbClr val="FF0000"/>
              </a:solidFill>
            </a:endParaRPr>
          </a:p>
          <a:p>
            <a:pPr lvl="3">
              <a:buClr>
                <a:schemeClr val="accent2"/>
              </a:buClr>
              <a:buFont typeface="Wingdings" panose="05000000000000000000" pitchFamily="2" charset="2"/>
              <a:buChar char="Ø"/>
            </a:pPr>
            <a:r>
              <a:rPr lang="en-US" sz="1400" dirty="0"/>
              <a:t>2) upward sloping </a:t>
            </a:r>
            <a:r>
              <a:rPr lang="en-US" sz="1400" dirty="0">
                <a:solidFill>
                  <a:srgbClr val="FF0000"/>
                </a:solidFill>
              </a:rPr>
              <a:t>increase</a:t>
            </a:r>
          </a:p>
          <a:p>
            <a:pPr lvl="2">
              <a:buClr>
                <a:schemeClr val="accent2"/>
              </a:buClr>
              <a:buFont typeface="Wingdings" panose="05000000000000000000" pitchFamily="2" charset="2"/>
              <a:buChar char="Ø"/>
            </a:pPr>
            <a:endParaRPr lang="en-US" sz="1400" dirty="0">
              <a:solidFill>
                <a:srgbClr val="B4425D"/>
              </a:solidFill>
            </a:endParaRPr>
          </a:p>
          <a:p>
            <a:pPr lvl="1">
              <a:buClr>
                <a:schemeClr val="accent2"/>
              </a:buClr>
              <a:buFont typeface="Wingdings" panose="05000000000000000000" pitchFamily="2" charset="2"/>
              <a:buChar char="Ø"/>
            </a:pPr>
            <a:r>
              <a:rPr lang="en-US" sz="1400" dirty="0"/>
              <a:t>If the </a:t>
            </a:r>
            <a:r>
              <a:rPr lang="en-US" sz="1400" dirty="0" err="1"/>
              <a:t>Passthrough</a:t>
            </a:r>
            <a:r>
              <a:rPr lang="en-US" sz="1400" dirty="0"/>
              <a:t> is a </a:t>
            </a:r>
            <a:r>
              <a:rPr lang="en-US" sz="1400" dirty="0">
                <a:solidFill>
                  <a:srgbClr val="B4425D"/>
                </a:solidFill>
              </a:rPr>
              <a:t>“premium bond”</a:t>
            </a:r>
            <a:r>
              <a:rPr lang="en-US" sz="1400" dirty="0"/>
              <a:t> (price &gt; par), and then prepayment speeds increase and the yield curve is </a:t>
            </a:r>
          </a:p>
          <a:p>
            <a:pPr lvl="3">
              <a:buClr>
                <a:schemeClr val="accent2"/>
              </a:buClr>
              <a:buFont typeface="Wingdings" panose="05000000000000000000" pitchFamily="2" charset="2"/>
              <a:buChar char="Ø"/>
            </a:pPr>
            <a:r>
              <a:rPr lang="en-US" sz="1400" dirty="0"/>
              <a:t>1) flat or </a:t>
            </a:r>
            <a:r>
              <a:rPr lang="en-US" sz="1400" dirty="0">
                <a:solidFill>
                  <a:srgbClr val="FF0000"/>
                </a:solidFill>
              </a:rPr>
              <a:t>decrease </a:t>
            </a:r>
            <a:r>
              <a:rPr lang="en-US" sz="1400" dirty="0"/>
              <a:t>think the extreme case all prepaid tomorrow, price go to PAR</a:t>
            </a:r>
          </a:p>
          <a:p>
            <a:pPr lvl="3">
              <a:buClr>
                <a:schemeClr val="accent2"/>
              </a:buClr>
              <a:buFont typeface="Wingdings" panose="05000000000000000000" pitchFamily="2" charset="2"/>
              <a:buChar char="Ø"/>
            </a:pPr>
            <a:r>
              <a:rPr lang="en-US" sz="1400" dirty="0"/>
              <a:t>2) upward sloping</a:t>
            </a:r>
          </a:p>
          <a:p>
            <a:pPr lvl="2">
              <a:buClr>
                <a:schemeClr val="accent2"/>
              </a:buClr>
              <a:buFont typeface="Wingdings" panose="05000000000000000000" pitchFamily="2" charset="2"/>
              <a:buChar char="Ø"/>
            </a:pPr>
            <a:endParaRPr lang="en-US" sz="1400" dirty="0"/>
          </a:p>
          <a:p>
            <a:pPr lvl="1">
              <a:buClr>
                <a:schemeClr val="accent2"/>
              </a:buClr>
              <a:buFont typeface="Wingdings" panose="05000000000000000000" pitchFamily="2" charset="2"/>
              <a:buChar char="Ø"/>
            </a:pPr>
            <a:r>
              <a:rPr lang="en-US" sz="1400" dirty="0"/>
              <a:t>If the </a:t>
            </a:r>
            <a:r>
              <a:rPr lang="en-US" sz="1400" dirty="0" err="1"/>
              <a:t>Passthrough</a:t>
            </a:r>
            <a:r>
              <a:rPr lang="en-US" sz="1400" dirty="0"/>
              <a:t> is a </a:t>
            </a:r>
            <a:r>
              <a:rPr lang="en-US" sz="1400" dirty="0">
                <a:solidFill>
                  <a:srgbClr val="B4425D"/>
                </a:solidFill>
              </a:rPr>
              <a:t>“discount bond”</a:t>
            </a:r>
            <a:r>
              <a:rPr lang="en-US" sz="1400" dirty="0"/>
              <a:t> (price &lt; par), and then prepayment speeds increase and the yield curve is </a:t>
            </a:r>
          </a:p>
          <a:p>
            <a:pPr lvl="3">
              <a:buClr>
                <a:schemeClr val="accent2"/>
              </a:buClr>
              <a:buFont typeface="Wingdings" panose="05000000000000000000" pitchFamily="2" charset="2"/>
              <a:buChar char="Ø"/>
            </a:pPr>
            <a:r>
              <a:rPr lang="en-US" sz="1400" dirty="0"/>
              <a:t>1) flat or </a:t>
            </a:r>
          </a:p>
          <a:p>
            <a:pPr lvl="3">
              <a:buClr>
                <a:schemeClr val="accent2"/>
              </a:buClr>
              <a:buFont typeface="Wingdings" panose="05000000000000000000" pitchFamily="2" charset="2"/>
              <a:buChar char="Ø"/>
            </a:pPr>
            <a:r>
              <a:rPr lang="en-US" sz="1400" dirty="0"/>
              <a:t>2) upward sloping</a:t>
            </a:r>
          </a:p>
          <a:p>
            <a:pPr lvl="2">
              <a:buClr>
                <a:schemeClr val="accent2"/>
              </a:buClr>
              <a:buFont typeface="Wingdings" panose="05000000000000000000" pitchFamily="2" charset="2"/>
              <a:buChar char="Ø"/>
            </a:pPr>
            <a:endParaRPr lang="en-US" sz="1400" dirty="0"/>
          </a:p>
          <a:p>
            <a:pPr lvl="1">
              <a:buClr>
                <a:schemeClr val="accent2"/>
              </a:buClr>
              <a:buFont typeface="Wingdings" panose="05000000000000000000" pitchFamily="2" charset="2"/>
              <a:buChar char="Ø"/>
            </a:pPr>
            <a:endParaRPr lang="en-US" sz="1400" dirty="0">
              <a:solidFill>
                <a:srgbClr val="B4425D"/>
              </a:solidFill>
            </a:endParaRPr>
          </a:p>
        </p:txBody>
      </p:sp>
      <p:sp>
        <p:nvSpPr>
          <p:cNvPr id="2" name="Title 1"/>
          <p:cNvSpPr>
            <a:spLocks noGrp="1"/>
          </p:cNvSpPr>
          <p:nvPr>
            <p:ph type="title"/>
          </p:nvPr>
        </p:nvSpPr>
        <p:spPr/>
        <p:txBody>
          <a:bodyPr/>
          <a:lstStyle/>
          <a:p>
            <a:r>
              <a:rPr lang="en-US" dirty="0">
                <a:solidFill>
                  <a:srgbClr val="B4425D"/>
                </a:solidFill>
              </a:rPr>
              <a:t>Impact of changing prepayment speeds</a:t>
            </a:r>
          </a:p>
        </p:txBody>
      </p:sp>
      <p:sp>
        <p:nvSpPr>
          <p:cNvPr id="4" name="TextBox 3">
            <a:extLst>
              <a:ext uri="{FF2B5EF4-FFF2-40B4-BE49-F238E27FC236}">
                <a16:creationId xmlns:a16="http://schemas.microsoft.com/office/drawing/2014/main" id="{6C1CC1B5-6ADE-1A4F-938D-B7A12DED587F}"/>
              </a:ext>
            </a:extLst>
          </p:cNvPr>
          <p:cNvSpPr txBox="1"/>
          <p:nvPr/>
        </p:nvSpPr>
        <p:spPr>
          <a:xfrm>
            <a:off x="5212080" y="2286000"/>
            <a:ext cx="2331720" cy="276999"/>
          </a:xfrm>
          <a:prstGeom prst="rect">
            <a:avLst/>
          </a:prstGeom>
          <a:noFill/>
          <a:ln>
            <a:solidFill>
              <a:srgbClr val="C00000"/>
            </a:solidFill>
          </a:ln>
        </p:spPr>
        <p:txBody>
          <a:bodyPr wrap="square" lIns="0" tIns="0" rIns="0" bIns="0" rtlCol="0">
            <a:spAutoFit/>
          </a:bodyPr>
          <a:lstStyle/>
          <a:p>
            <a:r>
              <a:rPr lang="en-US" dirty="0">
                <a:solidFill>
                  <a:srgbClr val="B4425D"/>
                </a:solidFill>
              </a:rPr>
              <a:t>Breakout Rooms</a:t>
            </a:r>
          </a:p>
        </p:txBody>
      </p:sp>
    </p:spTree>
    <p:extLst>
      <p:ext uri="{BB962C8B-B14F-4D97-AF65-F5344CB8AC3E}">
        <p14:creationId xmlns:p14="http://schemas.microsoft.com/office/powerpoint/2010/main" val="2271226999"/>
      </p:ext>
    </p:extLst>
  </p:cSld>
  <p:clrMapOvr>
    <a:masterClrMapping/>
  </p:clrMapOvr>
  <p:transition spd="med">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accent1"/>
                </a:solidFill>
              </a:rPr>
              <a:t>Conceptual OAS* Model</a:t>
            </a:r>
          </a:p>
        </p:txBody>
      </p:sp>
      <p:sp>
        <p:nvSpPr>
          <p:cNvPr id="3" name="Content Placeholder 2"/>
          <p:cNvSpPr>
            <a:spLocks noGrp="1"/>
          </p:cNvSpPr>
          <p:nvPr>
            <p:ph idx="1"/>
          </p:nvPr>
        </p:nvSpPr>
        <p:spPr>
          <a:xfrm>
            <a:off x="457200" y="1143001"/>
            <a:ext cx="3962400" cy="4800599"/>
          </a:xfrm>
        </p:spPr>
        <p:txBody>
          <a:bodyPr>
            <a:normAutofit lnSpcReduction="10000"/>
          </a:bodyPr>
          <a:lstStyle/>
          <a:p>
            <a:r>
              <a:rPr lang="en-US" dirty="0"/>
              <a:t>Generate interest rate paths through time</a:t>
            </a:r>
          </a:p>
          <a:p>
            <a:endParaRPr lang="en-US" dirty="0"/>
          </a:p>
          <a:p>
            <a:r>
              <a:rPr lang="en-US" dirty="0"/>
              <a:t>Along each path, generate the “Current Coupon”**</a:t>
            </a:r>
          </a:p>
          <a:p>
            <a:endParaRPr lang="en-US" dirty="0"/>
          </a:p>
          <a:p>
            <a:r>
              <a:rPr lang="en-US" dirty="0"/>
              <a:t>Use prepayment model to generate prepayments along each path</a:t>
            </a:r>
          </a:p>
          <a:p>
            <a:endParaRPr lang="en-US" dirty="0"/>
          </a:p>
          <a:p>
            <a:r>
              <a:rPr lang="en-US" dirty="0"/>
              <a:t>Generate cash flows</a:t>
            </a:r>
          </a:p>
          <a:p>
            <a:endParaRPr lang="en-US" dirty="0"/>
          </a:p>
          <a:p>
            <a:r>
              <a:rPr lang="en-US" dirty="0"/>
              <a:t>Discount the cash flows using a spread over LIBOR rates (</a:t>
            </a:r>
            <a:r>
              <a:rPr lang="en-US" i="1" dirty="0"/>
              <a:t>L-OAS</a:t>
            </a:r>
            <a:r>
              <a:rPr lang="en-US" dirty="0"/>
              <a:t>) or over Treasuries (</a:t>
            </a:r>
            <a:r>
              <a:rPr lang="en-US" i="1" dirty="0"/>
              <a:t>T-OAS</a:t>
            </a:r>
            <a:r>
              <a:rPr lang="en-US" dirty="0"/>
              <a:t>) such that the average of the PV across all the interest rate paths equals the Market Price observable for the MBS</a:t>
            </a:r>
          </a:p>
          <a:p>
            <a:endParaRPr lang="en-US" dirty="0"/>
          </a:p>
        </p:txBody>
      </p:sp>
      <p:pic>
        <p:nvPicPr>
          <p:cNvPr id="5122" name="Picture 2"/>
          <p:cNvPicPr>
            <a:picLocks noChangeAspect="1" noChangeArrowheads="1"/>
          </p:cNvPicPr>
          <p:nvPr/>
        </p:nvPicPr>
        <p:blipFill>
          <a:blip r:embed="rId2" cstate="print"/>
          <a:srcRect/>
          <a:stretch>
            <a:fillRect/>
          </a:stretch>
        </p:blipFill>
        <p:spPr bwMode="auto">
          <a:xfrm>
            <a:off x="4495800" y="1371600"/>
            <a:ext cx="4371975" cy="3524250"/>
          </a:xfrm>
          <a:prstGeom prst="rect">
            <a:avLst/>
          </a:prstGeom>
          <a:noFill/>
          <a:ln w="9525">
            <a:noFill/>
            <a:miter lim="800000"/>
            <a:headEnd/>
            <a:tailEnd/>
          </a:ln>
          <a:effectLst/>
        </p:spPr>
      </p:pic>
      <p:sp>
        <p:nvSpPr>
          <p:cNvPr id="6" name="TextBox 5"/>
          <p:cNvSpPr txBox="1"/>
          <p:nvPr/>
        </p:nvSpPr>
        <p:spPr>
          <a:xfrm>
            <a:off x="502920" y="6080760"/>
            <a:ext cx="8183880" cy="430887"/>
          </a:xfrm>
          <a:prstGeom prst="rect">
            <a:avLst/>
          </a:prstGeom>
          <a:noFill/>
        </p:spPr>
        <p:txBody>
          <a:bodyPr wrap="square" rtlCol="0">
            <a:spAutoFit/>
          </a:bodyPr>
          <a:lstStyle/>
          <a:p>
            <a:r>
              <a:rPr lang="en-US" sz="1100" dirty="0"/>
              <a:t>*    </a:t>
            </a:r>
            <a:r>
              <a:rPr lang="en-US" sz="1100" b="1" i="1" dirty="0"/>
              <a:t>Option Adjusted Spread (OAS)</a:t>
            </a:r>
          </a:p>
          <a:p>
            <a:r>
              <a:rPr lang="en-US" sz="1100" dirty="0"/>
              <a:t>**  </a:t>
            </a:r>
            <a:r>
              <a:rPr lang="en-US" sz="1100" b="1" i="1" dirty="0"/>
              <a:t>Current Coupon </a:t>
            </a:r>
            <a:r>
              <a:rPr lang="en-US" sz="1100" dirty="0"/>
              <a:t>is the net coupon of the TBA settling in the nearest month that is trading at par</a:t>
            </a:r>
          </a:p>
        </p:txBody>
      </p:sp>
    </p:spTree>
    <p:extLst>
      <p:ext uri="{BB962C8B-B14F-4D97-AF65-F5344CB8AC3E}">
        <p14:creationId xmlns:p14="http://schemas.microsoft.com/office/powerpoint/2010/main" val="2619320901"/>
      </p:ext>
    </p:extLst>
  </p:cSld>
  <p:clrMapOvr>
    <a:masterClrMapping/>
  </p:clrMapOvr>
  <p:transition spd="med">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Interest Rate Paths</a:t>
            </a:r>
          </a:p>
        </p:txBody>
      </p:sp>
      <p:sp>
        <p:nvSpPr>
          <p:cNvPr id="3" name="Content Placeholder 2"/>
          <p:cNvSpPr>
            <a:spLocks noGrp="1"/>
          </p:cNvSpPr>
          <p:nvPr>
            <p:ph idx="1"/>
          </p:nvPr>
        </p:nvSpPr>
        <p:spPr/>
        <p:txBody>
          <a:bodyPr/>
          <a:lstStyle/>
          <a:p>
            <a:r>
              <a:rPr lang="en-US" dirty="0"/>
              <a:t>Term Structure Model consistent with Market Prices</a:t>
            </a:r>
          </a:p>
          <a:p>
            <a:pPr lvl="1"/>
            <a:r>
              <a:rPr lang="en-US" dirty="0"/>
              <a:t>Treasuries, Swaps</a:t>
            </a:r>
          </a:p>
          <a:p>
            <a:pPr lvl="1"/>
            <a:r>
              <a:rPr lang="en-US" dirty="0"/>
              <a:t>Volatility surface – </a:t>
            </a:r>
            <a:r>
              <a:rPr lang="en-US" dirty="0" err="1"/>
              <a:t>swaptions</a:t>
            </a:r>
            <a:r>
              <a:rPr lang="en-US" dirty="0"/>
              <a:t>, caps, floors</a:t>
            </a:r>
          </a:p>
          <a:p>
            <a:pPr lvl="1"/>
            <a:r>
              <a:rPr lang="en-US" i="1" dirty="0"/>
              <a:t>As noted, not going into these in this class</a:t>
            </a:r>
          </a:p>
        </p:txBody>
      </p:sp>
      <p:pic>
        <p:nvPicPr>
          <p:cNvPr id="6146" name="Picture 2"/>
          <p:cNvPicPr>
            <a:picLocks noChangeAspect="1" noChangeArrowheads="1"/>
          </p:cNvPicPr>
          <p:nvPr/>
        </p:nvPicPr>
        <p:blipFill>
          <a:blip r:embed="rId2" cstate="print"/>
          <a:srcRect/>
          <a:stretch>
            <a:fillRect/>
          </a:stretch>
        </p:blipFill>
        <p:spPr bwMode="auto">
          <a:xfrm>
            <a:off x="2290763" y="3200400"/>
            <a:ext cx="4562475" cy="2352675"/>
          </a:xfrm>
          <a:prstGeom prst="rect">
            <a:avLst/>
          </a:prstGeom>
          <a:noFill/>
          <a:ln w="9525">
            <a:noFill/>
            <a:miter lim="800000"/>
            <a:headEnd/>
            <a:tailEnd/>
          </a:ln>
          <a:effectLst/>
        </p:spPr>
      </p:pic>
      <p:sp>
        <p:nvSpPr>
          <p:cNvPr id="6" name="TextBox 5"/>
          <p:cNvSpPr txBox="1"/>
          <p:nvPr/>
        </p:nvSpPr>
        <p:spPr>
          <a:xfrm>
            <a:off x="2939802" y="2923401"/>
            <a:ext cx="3358035" cy="276999"/>
          </a:xfrm>
          <a:prstGeom prst="rect">
            <a:avLst/>
          </a:prstGeom>
          <a:noFill/>
        </p:spPr>
        <p:txBody>
          <a:bodyPr wrap="none" rtlCol="0">
            <a:spAutoFit/>
          </a:bodyPr>
          <a:lstStyle/>
          <a:p>
            <a:r>
              <a:rPr lang="en-US" sz="1200" b="1" u="sng" dirty="0"/>
              <a:t>Sample </a:t>
            </a:r>
            <a:r>
              <a:rPr lang="en-US" sz="1200" b="1" u="sng" dirty="0" err="1"/>
              <a:t>monte-carlo</a:t>
            </a:r>
            <a:r>
              <a:rPr lang="en-US" sz="1200" b="1" u="sng" dirty="0"/>
              <a:t> simulation of 1-month LIBOR</a:t>
            </a:r>
          </a:p>
        </p:txBody>
      </p:sp>
    </p:spTree>
    <p:extLst>
      <p:ext uri="{BB962C8B-B14F-4D97-AF65-F5344CB8AC3E}">
        <p14:creationId xmlns:p14="http://schemas.microsoft.com/office/powerpoint/2010/main" val="2520782206"/>
      </p:ext>
    </p:extLst>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OAS?</a:t>
            </a:r>
          </a:p>
        </p:txBody>
      </p:sp>
      <p:sp>
        <p:nvSpPr>
          <p:cNvPr id="3" name="Content Placeholder 2"/>
          <p:cNvSpPr>
            <a:spLocks noGrp="1"/>
          </p:cNvSpPr>
          <p:nvPr>
            <p:ph idx="1"/>
          </p:nvPr>
        </p:nvSpPr>
        <p:spPr>
          <a:xfrm>
            <a:off x="457200" y="1143001"/>
            <a:ext cx="8229600" cy="5714999"/>
          </a:xfrm>
        </p:spPr>
        <p:txBody>
          <a:bodyPr>
            <a:normAutofit/>
          </a:bodyPr>
          <a:lstStyle/>
          <a:p>
            <a:pPr marL="285750" indent="-285750">
              <a:buFont typeface="Wingdings" panose="05000000000000000000" pitchFamily="2" charset="2"/>
              <a:buChar char="Ø"/>
            </a:pPr>
            <a:r>
              <a:rPr lang="en-US" dirty="0"/>
              <a:t>Conceptually: </a:t>
            </a:r>
            <a:r>
              <a:rPr lang="en-US" dirty="0">
                <a:solidFill>
                  <a:srgbClr val="FF0000"/>
                </a:solidFill>
              </a:rPr>
              <a:t>spread received exceeding {benchmark rate + costs to hedge prepayment risk}</a:t>
            </a:r>
          </a:p>
          <a:p>
            <a:pPr marL="285750" indent="-285750">
              <a:buFont typeface="Wingdings" panose="05000000000000000000" pitchFamily="2" charset="2"/>
              <a:buChar char="Ø"/>
            </a:pPr>
            <a:r>
              <a:rPr lang="en-US" dirty="0"/>
              <a:t>The difference between the zero-volatility spread* and the OAS is an </a:t>
            </a:r>
            <a:r>
              <a:rPr lang="en-US" i="1" dirty="0"/>
              <a:t>indication </a:t>
            </a:r>
            <a:r>
              <a:rPr lang="en-US" dirty="0"/>
              <a:t>of the compensation the market requires for hedging prepayment risk</a:t>
            </a:r>
          </a:p>
          <a:p>
            <a:pPr>
              <a:buNone/>
            </a:pPr>
            <a:r>
              <a:rPr lang="en-US" dirty="0"/>
              <a:t>	LIBOR OAS (bps)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342900" indent="-342900">
              <a:buFont typeface="Wingdings" panose="05000000000000000000" pitchFamily="2" charset="2"/>
              <a:buChar char="Ø"/>
            </a:pPr>
            <a:r>
              <a:rPr lang="en-US" dirty="0"/>
              <a:t>* zero-volatility spread; the cash flow spread described in a prior lecture (not YTM)</a:t>
            </a:r>
          </a:p>
        </p:txBody>
      </p:sp>
      <p:pic>
        <p:nvPicPr>
          <p:cNvPr id="8195" name="Picture 3"/>
          <p:cNvPicPr>
            <a:picLocks noChangeAspect="1" noChangeArrowheads="1"/>
          </p:cNvPicPr>
          <p:nvPr/>
        </p:nvPicPr>
        <p:blipFill>
          <a:blip r:embed="rId2" cstate="print"/>
          <a:srcRect/>
          <a:stretch>
            <a:fillRect/>
          </a:stretch>
        </p:blipFill>
        <p:spPr bwMode="auto">
          <a:xfrm>
            <a:off x="923925" y="2606040"/>
            <a:ext cx="3343275" cy="3057525"/>
          </a:xfrm>
          <a:prstGeom prst="rect">
            <a:avLst/>
          </a:prstGeom>
          <a:noFill/>
          <a:ln w="9525">
            <a:noFill/>
            <a:miter lim="800000"/>
            <a:headEnd/>
            <a:tailEnd/>
          </a:ln>
          <a:effectLst/>
        </p:spPr>
      </p:pic>
      <p:pic>
        <p:nvPicPr>
          <p:cNvPr id="8196" name="Picture 4"/>
          <p:cNvPicPr>
            <a:picLocks noChangeAspect="1" noChangeArrowheads="1"/>
          </p:cNvPicPr>
          <p:nvPr/>
        </p:nvPicPr>
        <p:blipFill>
          <a:blip r:embed="rId3" cstate="print"/>
          <a:srcRect/>
          <a:stretch>
            <a:fillRect/>
          </a:stretch>
        </p:blipFill>
        <p:spPr bwMode="auto">
          <a:xfrm>
            <a:off x="4572000" y="3120390"/>
            <a:ext cx="3419475" cy="1314450"/>
          </a:xfrm>
          <a:prstGeom prst="rect">
            <a:avLst/>
          </a:prstGeom>
          <a:noFill/>
          <a:ln w="9525">
            <a:noFill/>
            <a:miter lim="800000"/>
            <a:headEnd/>
            <a:tailEnd/>
          </a:ln>
        </p:spPr>
      </p:pic>
    </p:spTree>
    <p:extLst>
      <p:ext uri="{BB962C8B-B14F-4D97-AF65-F5344CB8AC3E}">
        <p14:creationId xmlns:p14="http://schemas.microsoft.com/office/powerpoint/2010/main" val="2455545119"/>
      </p:ext>
    </p:extLst>
  </p:cSld>
  <p:clrMapOvr>
    <a:masterClrMapping/>
  </p:clrMapOvr>
  <p:transition spd="med">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82234" y="882283"/>
            <a:ext cx="8366760" cy="51703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chemeClr val="accent2"/>
              </a:buClr>
              <a:buFont typeface="Wingdings" panose="05000000000000000000" pitchFamily="2" charset="2"/>
              <a:buChar char="Ø"/>
            </a:pPr>
            <a:r>
              <a:rPr lang="en-US" sz="1400" dirty="0"/>
              <a:t>Holding interest rates and volatility constant</a:t>
            </a:r>
          </a:p>
          <a:p>
            <a:pPr lvl="1">
              <a:buClr>
                <a:schemeClr val="accent2"/>
              </a:buClr>
              <a:buFont typeface="Wingdings" panose="05000000000000000000" pitchFamily="2" charset="2"/>
              <a:buChar char="Ø"/>
            </a:pPr>
            <a:r>
              <a:rPr lang="en-US" sz="1400" dirty="0"/>
              <a:t>If OAS increases</a:t>
            </a:r>
          </a:p>
          <a:p>
            <a:pPr lvl="2">
              <a:buClr>
                <a:schemeClr val="accent2"/>
              </a:buClr>
              <a:buFont typeface="Wingdings" panose="05000000000000000000" pitchFamily="2" charset="2"/>
              <a:buChar char="Ø"/>
            </a:pPr>
            <a:r>
              <a:rPr lang="en-US" sz="1400" dirty="0">
                <a:solidFill>
                  <a:srgbClr val="B4425D"/>
                </a:solidFill>
              </a:rPr>
              <a:t>Existing MBS prices will change in what way? Increase or </a:t>
            </a:r>
            <a:r>
              <a:rPr lang="en-US" sz="1400" dirty="0">
                <a:solidFill>
                  <a:srgbClr val="FF0000"/>
                </a:solidFill>
              </a:rPr>
              <a:t>decrease</a:t>
            </a:r>
            <a:r>
              <a:rPr lang="en-US" sz="1400" dirty="0">
                <a:solidFill>
                  <a:srgbClr val="B4425D"/>
                </a:solidFill>
              </a:rPr>
              <a:t>?</a:t>
            </a:r>
          </a:p>
          <a:p>
            <a:pPr lvl="2">
              <a:buClr>
                <a:schemeClr val="accent2"/>
              </a:buClr>
              <a:buFont typeface="Wingdings" panose="05000000000000000000" pitchFamily="2" charset="2"/>
              <a:buChar char="Ø"/>
            </a:pPr>
            <a:r>
              <a:rPr lang="en-US" sz="1400" dirty="0">
                <a:solidFill>
                  <a:srgbClr val="B4425D"/>
                </a:solidFill>
              </a:rPr>
              <a:t>What will happen to the Current Coupon? PAR under current coupon. </a:t>
            </a:r>
            <a:r>
              <a:rPr lang="en-US" sz="1400" dirty="0">
                <a:solidFill>
                  <a:srgbClr val="FF0000"/>
                </a:solidFill>
              </a:rPr>
              <a:t>Market discount at higher rate than rf, so coupon rate should be higher to make it at PAR</a:t>
            </a:r>
          </a:p>
          <a:p>
            <a:pPr lvl="1">
              <a:buClr>
                <a:schemeClr val="accent2"/>
              </a:buClr>
              <a:buFont typeface="Wingdings" panose="05000000000000000000" pitchFamily="2" charset="2"/>
              <a:buChar char="Ø"/>
            </a:pPr>
            <a:r>
              <a:rPr lang="en-US" sz="1400" dirty="0"/>
              <a:t>If Current Coupon increases</a:t>
            </a:r>
          </a:p>
          <a:p>
            <a:pPr lvl="2">
              <a:buClr>
                <a:schemeClr val="accent2"/>
              </a:buClr>
              <a:buFont typeface="Wingdings" panose="05000000000000000000" pitchFamily="2" charset="2"/>
              <a:buChar char="Ø"/>
            </a:pPr>
            <a:r>
              <a:rPr lang="en-US" sz="1400" dirty="0">
                <a:solidFill>
                  <a:srgbClr val="B4425D"/>
                </a:solidFill>
              </a:rPr>
              <a:t>What will happen to prepayment speeds of existing MBS?</a:t>
            </a:r>
          </a:p>
          <a:p>
            <a:pPr lvl="2">
              <a:buClr>
                <a:schemeClr val="accent2"/>
              </a:buClr>
              <a:buFont typeface="Wingdings" panose="05000000000000000000" pitchFamily="2" charset="2"/>
              <a:buChar char="Ø"/>
            </a:pPr>
            <a:r>
              <a:rPr lang="en-US" sz="1400" dirty="0">
                <a:solidFill>
                  <a:srgbClr val="FF0000"/>
                </a:solidFill>
              </a:rPr>
              <a:t>Slow down, fewer chance to refinance</a:t>
            </a:r>
          </a:p>
        </p:txBody>
      </p:sp>
      <p:pic>
        <p:nvPicPr>
          <p:cNvPr id="5" name="Picture 3"/>
          <p:cNvPicPr>
            <a:picLocks noChangeAspect="1" noChangeArrowheads="1"/>
          </p:cNvPicPr>
          <p:nvPr/>
        </p:nvPicPr>
        <p:blipFill>
          <a:blip r:embed="rId2" cstate="print"/>
          <a:srcRect/>
          <a:stretch>
            <a:fillRect/>
          </a:stretch>
        </p:blipFill>
        <p:spPr bwMode="auto">
          <a:xfrm>
            <a:off x="2411331" y="3108960"/>
            <a:ext cx="4294269" cy="2992071"/>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solidFill>
                  <a:srgbClr val="B4425D"/>
                </a:solidFill>
              </a:rPr>
              <a:t>Impact of changing the OAS, Current Coupon</a:t>
            </a:r>
          </a:p>
        </p:txBody>
      </p:sp>
      <p:cxnSp>
        <p:nvCxnSpPr>
          <p:cNvPr id="4" name="Straight Arrow Connector 3">
            <a:extLst>
              <a:ext uri="{FF2B5EF4-FFF2-40B4-BE49-F238E27FC236}">
                <a16:creationId xmlns:a16="http://schemas.microsoft.com/office/drawing/2014/main" id="{E8D3AA36-EBBE-014C-8795-A6A2BBEECEA4}"/>
              </a:ext>
            </a:extLst>
          </p:cNvPr>
          <p:cNvCxnSpPr/>
          <p:nvPr/>
        </p:nvCxnSpPr>
        <p:spPr>
          <a:xfrm>
            <a:off x="5440680" y="5669280"/>
            <a:ext cx="1264920" cy="0"/>
          </a:xfrm>
          <a:prstGeom prst="straightConnector1">
            <a:avLst/>
          </a:prstGeom>
          <a:ln w="158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3EFCBB1-0AE2-3C49-BA26-00198E308818}"/>
              </a:ext>
            </a:extLst>
          </p:cNvPr>
          <p:cNvSpPr txBox="1"/>
          <p:nvPr/>
        </p:nvSpPr>
        <p:spPr>
          <a:xfrm>
            <a:off x="5577840" y="5806440"/>
            <a:ext cx="1234440" cy="169277"/>
          </a:xfrm>
          <a:prstGeom prst="rect">
            <a:avLst/>
          </a:prstGeom>
          <a:noFill/>
        </p:spPr>
        <p:txBody>
          <a:bodyPr wrap="square" lIns="0" tIns="0" rIns="0" bIns="0" rtlCol="0">
            <a:spAutoFit/>
          </a:bodyPr>
          <a:lstStyle/>
          <a:p>
            <a:r>
              <a:rPr lang="en-US" sz="1100" dirty="0"/>
              <a:t>Larger Incentive</a:t>
            </a:r>
          </a:p>
        </p:txBody>
      </p:sp>
      <p:cxnSp>
        <p:nvCxnSpPr>
          <p:cNvPr id="8" name="Straight Arrow Connector 7">
            <a:extLst>
              <a:ext uri="{FF2B5EF4-FFF2-40B4-BE49-F238E27FC236}">
                <a16:creationId xmlns:a16="http://schemas.microsoft.com/office/drawing/2014/main" id="{F8383D9A-FEC4-224D-82E1-47F238F4C474}"/>
              </a:ext>
            </a:extLst>
          </p:cNvPr>
          <p:cNvCxnSpPr/>
          <p:nvPr/>
        </p:nvCxnSpPr>
        <p:spPr>
          <a:xfrm>
            <a:off x="2926080" y="5637163"/>
            <a:ext cx="1264920" cy="0"/>
          </a:xfrm>
          <a:prstGeom prst="straightConnector1">
            <a:avLst/>
          </a:prstGeom>
          <a:ln w="15875">
            <a:solidFill>
              <a:schemeClr val="accent6"/>
            </a:solidFill>
            <a:headEnd type="stealth"/>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B961ECA-1D29-974E-AC11-CF469F70071D}"/>
              </a:ext>
            </a:extLst>
          </p:cNvPr>
          <p:cNvSpPr txBox="1"/>
          <p:nvPr/>
        </p:nvSpPr>
        <p:spPr>
          <a:xfrm>
            <a:off x="3063240" y="5774323"/>
            <a:ext cx="1234440" cy="169277"/>
          </a:xfrm>
          <a:prstGeom prst="rect">
            <a:avLst/>
          </a:prstGeom>
          <a:noFill/>
        </p:spPr>
        <p:txBody>
          <a:bodyPr wrap="square" lIns="0" tIns="0" rIns="0" bIns="0" rtlCol="0">
            <a:spAutoFit/>
          </a:bodyPr>
          <a:lstStyle/>
          <a:p>
            <a:r>
              <a:rPr lang="en-US" sz="1100" dirty="0"/>
              <a:t>Smaller Incentive</a:t>
            </a:r>
          </a:p>
        </p:txBody>
      </p:sp>
    </p:spTree>
    <p:extLst>
      <p:ext uri="{BB962C8B-B14F-4D97-AF65-F5344CB8AC3E}">
        <p14:creationId xmlns:p14="http://schemas.microsoft.com/office/powerpoint/2010/main" val="1878525126"/>
      </p:ext>
    </p:extLst>
  </p:cSld>
  <p:clrMapOvr>
    <a:masterClrMapping/>
  </p:clrMapOvr>
  <p:transition spd="med">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2" cstate="print"/>
          <a:srcRect/>
          <a:stretch>
            <a:fillRect/>
          </a:stretch>
        </p:blipFill>
        <p:spPr bwMode="auto">
          <a:xfrm>
            <a:off x="1140876" y="1417320"/>
            <a:ext cx="7677314" cy="5349239"/>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solidFill>
                  <a:srgbClr val="B4425D"/>
                </a:solidFill>
              </a:rPr>
              <a:t>Impact of changing volatility</a:t>
            </a:r>
          </a:p>
        </p:txBody>
      </p:sp>
      <p:cxnSp>
        <p:nvCxnSpPr>
          <p:cNvPr id="6" name="Straight Arrow Connector 5"/>
          <p:cNvCxnSpPr/>
          <p:nvPr/>
        </p:nvCxnSpPr>
        <p:spPr>
          <a:xfrm>
            <a:off x="3567312" y="5006148"/>
            <a:ext cx="548640" cy="0"/>
          </a:xfrm>
          <a:prstGeom prst="straightConnector1">
            <a:avLst/>
          </a:prstGeom>
          <a:ln w="22225">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596896" y="4983480"/>
            <a:ext cx="0" cy="91440"/>
          </a:xfrm>
          <a:prstGeom prst="line">
            <a:avLst/>
          </a:prstGeom>
          <a:ln w="22225">
            <a:solidFill>
              <a:schemeClr val="bg2"/>
            </a:solidFill>
            <a:prstDash val="solid"/>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57200" y="1143001"/>
            <a:ext cx="6126480" cy="365759"/>
          </a:xfrm>
          <a:noFill/>
        </p:spPr>
        <p:txBody>
          <a:bodyPr>
            <a:normAutofit/>
          </a:bodyPr>
          <a:lstStyle/>
          <a:p>
            <a:r>
              <a:rPr lang="en-US" dirty="0"/>
              <a:t>Holding </a:t>
            </a:r>
            <a:r>
              <a:rPr lang="en-US" dirty="0" err="1"/>
              <a:t>int</a:t>
            </a:r>
            <a:r>
              <a:rPr lang="en-US" dirty="0"/>
              <a:t> rates constant, if implied </a:t>
            </a:r>
            <a:r>
              <a:rPr lang="en-US" dirty="0" err="1"/>
              <a:t>vol</a:t>
            </a:r>
            <a:r>
              <a:rPr lang="en-US" dirty="0"/>
              <a:t> increases, then </a:t>
            </a:r>
            <a:r>
              <a:rPr lang="en-US" dirty="0">
                <a:solidFill>
                  <a:srgbClr val="B4425D"/>
                </a:solidFill>
              </a:rPr>
              <a:t>MBS prices will… ?</a:t>
            </a:r>
          </a:p>
        </p:txBody>
      </p:sp>
      <p:cxnSp>
        <p:nvCxnSpPr>
          <p:cNvPr id="24" name="Straight Connector 23"/>
          <p:cNvCxnSpPr/>
          <p:nvPr/>
        </p:nvCxnSpPr>
        <p:spPr>
          <a:xfrm>
            <a:off x="4099816" y="4846320"/>
            <a:ext cx="0" cy="160212"/>
          </a:xfrm>
          <a:prstGeom prst="line">
            <a:avLst/>
          </a:prstGeom>
          <a:ln w="22225">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596896" y="5074920"/>
            <a:ext cx="914400" cy="0"/>
          </a:xfrm>
          <a:prstGeom prst="line">
            <a:avLst/>
          </a:prstGeom>
          <a:ln w="127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099816" y="4861688"/>
            <a:ext cx="411480" cy="0"/>
          </a:xfrm>
          <a:prstGeom prst="line">
            <a:avLst/>
          </a:prstGeom>
          <a:ln w="127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p:cNvCxnSpPr>
          <p:nvPr/>
        </p:nvCxnSpPr>
        <p:spPr>
          <a:xfrm flipV="1">
            <a:off x="4511296" y="4861688"/>
            <a:ext cx="0" cy="213232"/>
          </a:xfrm>
          <a:prstGeom prst="straightConnector1">
            <a:avLst/>
          </a:prstGeom>
          <a:ln w="9525">
            <a:solidFill>
              <a:schemeClr val="accent6"/>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5143308" y="3863148"/>
            <a:ext cx="548640" cy="0"/>
          </a:xfrm>
          <a:prstGeom prst="straightConnector1">
            <a:avLst/>
          </a:prstGeom>
          <a:ln w="22225">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172892" y="3886200"/>
            <a:ext cx="0" cy="205739"/>
          </a:xfrm>
          <a:prstGeom prst="line">
            <a:avLst/>
          </a:prstGeom>
          <a:ln w="22225">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5675812" y="3611880"/>
            <a:ext cx="0" cy="274320"/>
          </a:xfrm>
          <a:prstGeom prst="line">
            <a:avLst/>
          </a:prstGeom>
          <a:ln w="22225">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172892" y="4114800"/>
            <a:ext cx="914400" cy="0"/>
          </a:xfrm>
          <a:prstGeom prst="line">
            <a:avLst/>
          </a:prstGeom>
          <a:ln w="127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5675812" y="3626864"/>
            <a:ext cx="411480" cy="0"/>
          </a:xfrm>
          <a:prstGeom prst="line">
            <a:avLst/>
          </a:prstGeom>
          <a:ln w="127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cxnSpLocks/>
          </p:cNvCxnSpPr>
          <p:nvPr/>
        </p:nvCxnSpPr>
        <p:spPr>
          <a:xfrm flipV="1">
            <a:off x="6087292" y="3626865"/>
            <a:ext cx="0" cy="487935"/>
          </a:xfrm>
          <a:prstGeom prst="straightConnector1">
            <a:avLst/>
          </a:prstGeom>
          <a:ln w="9525">
            <a:solidFill>
              <a:schemeClr val="accent6"/>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43" name="Content Placeholder 2"/>
          <p:cNvSpPr txBox="1">
            <a:spLocks/>
          </p:cNvSpPr>
          <p:nvPr/>
        </p:nvSpPr>
        <p:spPr>
          <a:xfrm>
            <a:off x="457200" y="5791201"/>
            <a:ext cx="8138160" cy="746759"/>
          </a:xfrm>
          <a:prstGeom prst="rect">
            <a:avLst/>
          </a:prstGeom>
          <a:solidFill>
            <a:srgbClr val="FFFFFF"/>
          </a:solidFill>
        </p:spPr>
        <p:txBody>
          <a:bodyPr vert="horz" lIns="0" tIns="0" rIns="0" bIns="0" rtlCol="0">
            <a:normAutofit/>
          </a:bodyPr>
          <a:lstStyle>
            <a:lvl1pPr marL="0" indent="0" algn="l" defTabSz="914400" rtl="0" eaLnBrk="1" latinLnBrk="0" hangingPunct="1">
              <a:lnSpc>
                <a:spcPct val="120000"/>
              </a:lnSpc>
              <a:spcBef>
                <a:spcPts val="1400"/>
              </a:spcBef>
              <a:spcAft>
                <a:spcPts val="0"/>
              </a:spcAft>
              <a:buClr>
                <a:schemeClr val="accent2"/>
              </a:buClr>
              <a:buFont typeface="Arial" panose="020B0604020202020204" pitchFamily="34" charset="0"/>
              <a:buChar char="​"/>
              <a:defRPr sz="1400" b="0" kern="1200" baseline="0">
                <a:solidFill>
                  <a:schemeClr val="tx1"/>
                </a:solidFill>
                <a:latin typeface="+mn-lt"/>
                <a:ea typeface="+mn-ea"/>
                <a:cs typeface="+mn-cs"/>
              </a:defRPr>
            </a:lvl1pPr>
            <a:lvl2pPr marL="228600" indent="-228600" algn="l" defTabSz="914400" rtl="0" eaLnBrk="1" latinLnBrk="0" hangingPunct="1">
              <a:lnSpc>
                <a:spcPct val="120000"/>
              </a:lnSpc>
              <a:spcBef>
                <a:spcPts val="1000"/>
              </a:spcBef>
              <a:spcAft>
                <a:spcPts val="0"/>
              </a:spcAft>
              <a:buClr>
                <a:schemeClr val="accent2"/>
              </a:buClr>
              <a:buFont typeface="Wingdings" panose="05000000000000000000" pitchFamily="2" charset="2"/>
              <a:buChar char="Ø"/>
              <a:defRPr sz="1400" kern="1200" baseline="0">
                <a:solidFill>
                  <a:schemeClr val="tx1"/>
                </a:solidFill>
                <a:latin typeface="+mn-lt"/>
                <a:ea typeface="+mn-ea"/>
                <a:cs typeface="+mn-cs"/>
              </a:defRPr>
            </a:lvl2pPr>
            <a:lvl3pPr marL="457200" indent="-228600" algn="l" defTabSz="914400" rtl="0" eaLnBrk="1" latinLnBrk="0" hangingPunct="1">
              <a:lnSpc>
                <a:spcPct val="120000"/>
              </a:lnSpc>
              <a:spcBef>
                <a:spcPts val="60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3pPr>
            <a:lvl4pPr marL="681038" indent="-234950" algn="l" defTabSz="914400" rtl="0" eaLnBrk="1" latinLnBrk="0" hangingPunct="1">
              <a:lnSpc>
                <a:spcPct val="120000"/>
              </a:lnSpc>
              <a:spcBef>
                <a:spcPts val="60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4pPr>
            <a:lvl5pPr marL="915988" indent="-225425" algn="l" defTabSz="914400" rtl="0" eaLnBrk="1" latinLnBrk="0" hangingPunct="1">
              <a:lnSpc>
                <a:spcPct val="120000"/>
              </a:lnSpc>
              <a:spcBef>
                <a:spcPts val="60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US" dirty="0"/>
              <a:t>Magnitude of impact depends upon the coupon of the MBS versus the current coupon</a:t>
            </a:r>
          </a:p>
          <a:p>
            <a:pPr lvl="1"/>
            <a:r>
              <a:rPr lang="en-US" dirty="0"/>
              <a:t>Impact is mitigated by the Current Coupon changing</a:t>
            </a:r>
          </a:p>
        </p:txBody>
      </p:sp>
      <p:cxnSp>
        <p:nvCxnSpPr>
          <p:cNvPr id="47" name="Straight Arrow Connector 46"/>
          <p:cNvCxnSpPr/>
          <p:nvPr/>
        </p:nvCxnSpPr>
        <p:spPr>
          <a:xfrm flipH="1" flipV="1">
            <a:off x="4617720" y="5006532"/>
            <a:ext cx="525588" cy="92333"/>
          </a:xfrm>
          <a:prstGeom prst="straightConnector1">
            <a:avLst/>
          </a:prstGeom>
          <a:ln w="6350">
            <a:solidFill>
              <a:schemeClr val="accent6"/>
            </a:solidFill>
            <a:prstDash val="sysDash"/>
            <a:tailEnd type="stealth"/>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6126480" y="3749040"/>
            <a:ext cx="509452" cy="114108"/>
          </a:xfrm>
          <a:prstGeom prst="straightConnector1">
            <a:avLst/>
          </a:prstGeom>
          <a:ln w="6350">
            <a:solidFill>
              <a:schemeClr val="accent6"/>
            </a:solidFill>
            <a:prstDash val="sysDash"/>
            <a:tailEnd type="stealth"/>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7582988" y="2293684"/>
            <a:ext cx="548640" cy="0"/>
          </a:xfrm>
          <a:prstGeom prst="straightConnector1">
            <a:avLst/>
          </a:prstGeom>
          <a:ln w="22225">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7612572" y="2293684"/>
            <a:ext cx="0" cy="80807"/>
          </a:xfrm>
          <a:prstGeom prst="line">
            <a:avLst/>
          </a:prstGeom>
          <a:ln w="22225">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115492" y="2236630"/>
            <a:ext cx="0" cy="80106"/>
          </a:xfrm>
          <a:prstGeom prst="line">
            <a:avLst/>
          </a:prstGeom>
          <a:ln w="22225">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7216076" y="2384740"/>
            <a:ext cx="396496" cy="0"/>
          </a:xfrm>
          <a:prstGeom prst="line">
            <a:avLst/>
          </a:prstGeom>
          <a:ln w="127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7210696" y="2241048"/>
            <a:ext cx="904796" cy="15368"/>
          </a:xfrm>
          <a:prstGeom prst="line">
            <a:avLst/>
          </a:prstGeom>
          <a:ln w="127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7216076" y="2240664"/>
            <a:ext cx="0" cy="144076"/>
          </a:xfrm>
          <a:prstGeom prst="straightConnector1">
            <a:avLst/>
          </a:prstGeom>
          <a:ln w="9525">
            <a:solidFill>
              <a:schemeClr val="accent6"/>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cxnSpLocks/>
          </p:cNvCxnSpPr>
          <p:nvPr/>
        </p:nvCxnSpPr>
        <p:spPr>
          <a:xfrm>
            <a:off x="6887584" y="2293684"/>
            <a:ext cx="244736" cy="23056"/>
          </a:xfrm>
          <a:prstGeom prst="straightConnector1">
            <a:avLst/>
          </a:prstGeom>
          <a:ln w="6350">
            <a:solidFill>
              <a:schemeClr val="accent6"/>
            </a:solidFill>
            <a:prstDash val="sysDash"/>
            <a:tailEnd type="stealt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2EB2A98-17E3-6A43-B933-B9406CE03310}"/>
              </a:ext>
            </a:extLst>
          </p:cNvPr>
          <p:cNvCxnSpPr>
            <a:cxnSpLocks/>
          </p:cNvCxnSpPr>
          <p:nvPr/>
        </p:nvCxnSpPr>
        <p:spPr>
          <a:xfrm>
            <a:off x="4115952" y="5006148"/>
            <a:ext cx="395344" cy="0"/>
          </a:xfrm>
          <a:prstGeom prst="line">
            <a:avLst/>
          </a:prstGeom>
          <a:ln w="127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657A8F0-AB7B-5744-9227-06DAA247E5BF}"/>
              </a:ext>
            </a:extLst>
          </p:cNvPr>
          <p:cNvCxnSpPr>
            <a:cxnSpLocks/>
          </p:cNvCxnSpPr>
          <p:nvPr/>
        </p:nvCxnSpPr>
        <p:spPr>
          <a:xfrm>
            <a:off x="5675812" y="3863148"/>
            <a:ext cx="411480" cy="0"/>
          </a:xfrm>
          <a:prstGeom prst="line">
            <a:avLst/>
          </a:prstGeom>
          <a:ln w="127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8679CBE-196A-224F-9CFD-8A1EFC9F294D}"/>
              </a:ext>
            </a:extLst>
          </p:cNvPr>
          <p:cNvCxnSpPr>
            <a:cxnSpLocks/>
          </p:cNvCxnSpPr>
          <p:nvPr/>
        </p:nvCxnSpPr>
        <p:spPr>
          <a:xfrm>
            <a:off x="7171508" y="2286000"/>
            <a:ext cx="411480" cy="0"/>
          </a:xfrm>
          <a:prstGeom prst="line">
            <a:avLst/>
          </a:prstGeom>
          <a:ln w="127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CD83811-8FBD-A941-B325-442EDB662174}"/>
              </a:ext>
            </a:extLst>
          </p:cNvPr>
          <p:cNvSpPr txBox="1"/>
          <p:nvPr/>
        </p:nvSpPr>
        <p:spPr>
          <a:xfrm>
            <a:off x="5172892" y="4937760"/>
            <a:ext cx="3285308" cy="461665"/>
          </a:xfrm>
          <a:prstGeom prst="rect">
            <a:avLst/>
          </a:prstGeom>
          <a:noFill/>
        </p:spPr>
        <p:txBody>
          <a:bodyPr wrap="square" lIns="0" tIns="0" rIns="0" bIns="0" rtlCol="0">
            <a:spAutoFit/>
          </a:bodyPr>
          <a:lstStyle/>
          <a:p>
            <a:r>
              <a:rPr lang="en-US" sz="1000" dirty="0"/>
              <a:t>If </a:t>
            </a:r>
            <a:r>
              <a:rPr lang="en-US" sz="1000" dirty="0" err="1"/>
              <a:t>vol</a:t>
            </a:r>
            <a:r>
              <a:rPr lang="en-US" sz="1000" dirty="0"/>
              <a:t> increases, </a:t>
            </a:r>
            <a:r>
              <a:rPr lang="en-US" sz="1000" b="1" i="1" dirty="0"/>
              <a:t>larger</a:t>
            </a:r>
            <a:r>
              <a:rPr lang="en-US" sz="1000" dirty="0"/>
              <a:t> increase in speeds than decrease =&gt; option worth more. BUT, difference in slope small =&gt; small MBS price </a:t>
            </a:r>
            <a:r>
              <a:rPr lang="en-US" sz="1000" b="1" i="1" dirty="0"/>
              <a:t>decrease</a:t>
            </a:r>
          </a:p>
        </p:txBody>
      </p:sp>
      <p:sp>
        <p:nvSpPr>
          <p:cNvPr id="41" name="TextBox 40">
            <a:extLst>
              <a:ext uri="{FF2B5EF4-FFF2-40B4-BE49-F238E27FC236}">
                <a16:creationId xmlns:a16="http://schemas.microsoft.com/office/drawing/2014/main" id="{7905F576-828F-654A-85C7-1445B17AF91E}"/>
              </a:ext>
            </a:extLst>
          </p:cNvPr>
          <p:cNvSpPr txBox="1"/>
          <p:nvPr/>
        </p:nvSpPr>
        <p:spPr>
          <a:xfrm>
            <a:off x="6675118" y="3474720"/>
            <a:ext cx="1737362" cy="461665"/>
          </a:xfrm>
          <a:prstGeom prst="rect">
            <a:avLst/>
          </a:prstGeom>
          <a:noFill/>
        </p:spPr>
        <p:txBody>
          <a:bodyPr wrap="square" lIns="0" tIns="0" rIns="0" bIns="0" rtlCol="0">
            <a:spAutoFit/>
          </a:bodyPr>
          <a:lstStyle/>
          <a:p>
            <a:r>
              <a:rPr lang="en-US" sz="1000" dirty="0"/>
              <a:t>Roughly symmetric, but slope large =&gt; MBS price </a:t>
            </a:r>
            <a:r>
              <a:rPr lang="en-US" sz="1000" b="1" i="1" dirty="0"/>
              <a:t>could decrease</a:t>
            </a:r>
          </a:p>
        </p:txBody>
      </p:sp>
      <p:sp>
        <p:nvSpPr>
          <p:cNvPr id="42" name="TextBox 41">
            <a:extLst>
              <a:ext uri="{FF2B5EF4-FFF2-40B4-BE49-F238E27FC236}">
                <a16:creationId xmlns:a16="http://schemas.microsoft.com/office/drawing/2014/main" id="{EA02D13D-2B3F-8547-AF46-064176A6C7A8}"/>
              </a:ext>
            </a:extLst>
          </p:cNvPr>
          <p:cNvSpPr txBox="1"/>
          <p:nvPr/>
        </p:nvSpPr>
        <p:spPr>
          <a:xfrm>
            <a:off x="5074920" y="2057400"/>
            <a:ext cx="1783080" cy="461665"/>
          </a:xfrm>
          <a:prstGeom prst="rect">
            <a:avLst/>
          </a:prstGeom>
          <a:noFill/>
        </p:spPr>
        <p:txBody>
          <a:bodyPr wrap="square" lIns="0" tIns="0" rIns="0" bIns="0" rtlCol="0">
            <a:spAutoFit/>
          </a:bodyPr>
          <a:lstStyle/>
          <a:p>
            <a:r>
              <a:rPr lang="en-US" sz="1000" dirty="0"/>
              <a:t>Asymmetric, BUT slopes small=&gt; option worth less =&gt; MBS price </a:t>
            </a:r>
            <a:r>
              <a:rPr lang="en-US" sz="1000" b="1" i="1" dirty="0"/>
              <a:t>increases</a:t>
            </a:r>
          </a:p>
        </p:txBody>
      </p:sp>
    </p:spTree>
    <p:extLst>
      <p:ext uri="{BB962C8B-B14F-4D97-AF65-F5344CB8AC3E}">
        <p14:creationId xmlns:p14="http://schemas.microsoft.com/office/powerpoint/2010/main" val="1500365759"/>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1" grpId="0"/>
      <p:bldP spid="4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accent1"/>
                </a:solidFill>
              </a:rPr>
              <a:t>Build a Toy OAS Model</a:t>
            </a:r>
            <a:endParaRPr lang="en-US" dirty="0">
              <a:solidFill>
                <a:schemeClr val="accent1"/>
              </a:solidFill>
            </a:endParaRPr>
          </a:p>
        </p:txBody>
      </p:sp>
      <p:sp>
        <p:nvSpPr>
          <p:cNvPr id="3" name="Content Placeholder 2"/>
          <p:cNvSpPr>
            <a:spLocks noGrp="1"/>
          </p:cNvSpPr>
          <p:nvPr>
            <p:ph idx="1"/>
          </p:nvPr>
        </p:nvSpPr>
        <p:spPr>
          <a:xfrm>
            <a:off x="457200" y="1143001"/>
            <a:ext cx="4038600" cy="5410199"/>
          </a:xfrm>
        </p:spPr>
        <p:txBody>
          <a:bodyPr>
            <a:normAutofit/>
          </a:bodyPr>
          <a:lstStyle/>
          <a:p>
            <a:pPr lvl="1"/>
            <a:r>
              <a:rPr lang="en-US" b="1" dirty="0">
                <a:solidFill>
                  <a:srgbClr val="00B050"/>
                </a:solidFill>
              </a:rPr>
              <a:t>1) Given: a Pass-Through</a:t>
            </a:r>
          </a:p>
          <a:p>
            <a:pPr lvl="1">
              <a:buNone/>
            </a:pPr>
            <a:endParaRPr lang="en-US" strike="sngStrike" dirty="0"/>
          </a:p>
          <a:p>
            <a:pPr lvl="1"/>
            <a:r>
              <a:rPr lang="en-US" b="1" dirty="0">
                <a:solidFill>
                  <a:srgbClr val="00B050"/>
                </a:solidFill>
              </a:rPr>
              <a:t>2) Given: N </a:t>
            </a:r>
            <a:r>
              <a:rPr lang="en-US" dirty="0"/>
              <a:t>interest rate paths through time</a:t>
            </a:r>
          </a:p>
          <a:p>
            <a:endParaRPr lang="en-US" dirty="0"/>
          </a:p>
          <a:p>
            <a:pPr lvl="1"/>
            <a:r>
              <a:rPr lang="en-US" b="1" dirty="0">
                <a:solidFill>
                  <a:srgbClr val="00B050"/>
                </a:solidFill>
              </a:rPr>
              <a:t>3) Given:</a:t>
            </a:r>
            <a:r>
              <a:rPr lang="en-US" dirty="0"/>
              <a:t> prepayments along each path</a:t>
            </a:r>
          </a:p>
          <a:p>
            <a:endParaRPr lang="en-US" dirty="0"/>
          </a:p>
          <a:p>
            <a:pPr lvl="1"/>
            <a:r>
              <a:rPr lang="en-US" dirty="0"/>
              <a:t>4) Generate cash flows</a:t>
            </a:r>
          </a:p>
          <a:p>
            <a:endParaRPr lang="en-US" dirty="0"/>
          </a:p>
          <a:p>
            <a:pPr lvl="1"/>
            <a:r>
              <a:rPr lang="en-US" dirty="0"/>
              <a:t>5) Discount the cash flows using a spread over Fed Fund forwards (or LIBOR rates: L-OAS) such that the average of the PV across all the interest rate paths equals the Market Price observable for the MBS</a:t>
            </a:r>
          </a:p>
          <a:p>
            <a:pPr lvl="2"/>
            <a:r>
              <a:rPr lang="en-US" b="1" dirty="0"/>
              <a:t>This step requires solving for the OAS</a:t>
            </a:r>
            <a:endParaRPr lang="en-US" dirty="0"/>
          </a:p>
        </p:txBody>
      </p:sp>
      <p:pic>
        <p:nvPicPr>
          <p:cNvPr id="6" name="Picture 2"/>
          <p:cNvPicPr>
            <a:picLocks noChangeAspect="1" noChangeArrowheads="1"/>
          </p:cNvPicPr>
          <p:nvPr/>
        </p:nvPicPr>
        <p:blipFill>
          <a:blip r:embed="rId2" cstate="print"/>
          <a:srcRect/>
          <a:stretch>
            <a:fillRect/>
          </a:stretch>
        </p:blipFill>
        <p:spPr bwMode="auto">
          <a:xfrm>
            <a:off x="4495800" y="1371600"/>
            <a:ext cx="4371975" cy="3524250"/>
          </a:xfrm>
          <a:prstGeom prst="rect">
            <a:avLst/>
          </a:prstGeom>
          <a:noFill/>
          <a:ln w="9525">
            <a:noFill/>
            <a:miter lim="800000"/>
            <a:headEnd/>
            <a:tailEnd/>
          </a:ln>
          <a:effectLst/>
        </p:spPr>
      </p:pic>
    </p:spTree>
    <p:extLst>
      <p:ext uri="{BB962C8B-B14F-4D97-AF65-F5344CB8AC3E}">
        <p14:creationId xmlns:p14="http://schemas.microsoft.com/office/powerpoint/2010/main" val="910194556"/>
      </p:ext>
    </p:extLst>
  </p:cSld>
  <p:clrMapOvr>
    <a:masterClrMapping/>
  </p:clrMapOvr>
  <p:transition spd="med">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57400"/>
            <a:ext cx="7467600" cy="190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Step 1</a:t>
            </a:r>
          </a:p>
        </p:txBody>
      </p:sp>
      <p:sp>
        <p:nvSpPr>
          <p:cNvPr id="3" name="Content Placeholder 2"/>
          <p:cNvSpPr>
            <a:spLocks noGrp="1"/>
          </p:cNvSpPr>
          <p:nvPr>
            <p:ph idx="1"/>
          </p:nvPr>
        </p:nvSpPr>
        <p:spPr>
          <a:xfrm>
            <a:off x="457200" y="1143001"/>
            <a:ext cx="4267200" cy="5029199"/>
          </a:xfrm>
        </p:spPr>
        <p:txBody>
          <a:bodyPr>
            <a:normAutofit/>
          </a:bodyPr>
          <a:lstStyle/>
          <a:p>
            <a:pPr>
              <a:buNone/>
            </a:pPr>
            <a:r>
              <a:rPr lang="en-US" dirty="0"/>
              <a:t>Important terms and conditions:</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p:txBody>
      </p:sp>
      <p:sp>
        <p:nvSpPr>
          <p:cNvPr id="11" name="TextBox 10"/>
          <p:cNvSpPr txBox="1"/>
          <p:nvPr/>
        </p:nvSpPr>
        <p:spPr>
          <a:xfrm>
            <a:off x="800100" y="6139190"/>
            <a:ext cx="2857500" cy="261610"/>
          </a:xfrm>
          <a:prstGeom prst="rect">
            <a:avLst/>
          </a:prstGeom>
          <a:noFill/>
        </p:spPr>
        <p:txBody>
          <a:bodyPr wrap="square" rtlCol="0">
            <a:spAutoFit/>
          </a:bodyPr>
          <a:lstStyle/>
          <a:p>
            <a:r>
              <a:rPr lang="en-US" sz="1100" dirty="0"/>
              <a:t>Source: Bloomberg FNCL 3.5 2/18 </a:t>
            </a:r>
            <a:r>
              <a:rPr lang="en-US" sz="1100" dirty="0" err="1"/>
              <a:t>Mtge</a:t>
            </a:r>
            <a:r>
              <a:rPr lang="en-US" sz="1100" dirty="0"/>
              <a:t> DES</a:t>
            </a:r>
          </a:p>
        </p:txBody>
      </p:sp>
      <p:sp>
        <p:nvSpPr>
          <p:cNvPr id="5" name="Rounded Rectangle 4"/>
          <p:cNvSpPr/>
          <p:nvPr/>
        </p:nvSpPr>
        <p:spPr>
          <a:xfrm>
            <a:off x="762002" y="3403599"/>
            <a:ext cx="1889760" cy="23496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6629400" y="3259666"/>
            <a:ext cx="1752600" cy="685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762001" y="2760987"/>
            <a:ext cx="2057399" cy="18541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667" y="1645920"/>
            <a:ext cx="7484532" cy="374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Rounded Rectangle 17"/>
          <p:cNvSpPr/>
          <p:nvPr/>
        </p:nvSpPr>
        <p:spPr>
          <a:xfrm>
            <a:off x="2887135" y="1645920"/>
            <a:ext cx="1227666" cy="20490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EE993BB6-18C8-A842-B717-C2D698733A6A}"/>
              </a:ext>
            </a:extLst>
          </p:cNvPr>
          <p:cNvSpPr/>
          <p:nvPr/>
        </p:nvSpPr>
        <p:spPr>
          <a:xfrm>
            <a:off x="2651761" y="3752019"/>
            <a:ext cx="2011680" cy="19344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842526B0-CF2B-D24A-8EA7-B18678AACBA6}"/>
              </a:ext>
            </a:extLst>
          </p:cNvPr>
          <p:cNvSpPr/>
          <p:nvPr/>
        </p:nvSpPr>
        <p:spPr>
          <a:xfrm>
            <a:off x="4724400" y="3610712"/>
            <a:ext cx="1584960" cy="14130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2E43287A-8234-BE42-A0D3-82F39112288C}"/>
              </a:ext>
            </a:extLst>
          </p:cNvPr>
          <p:cNvSpPr/>
          <p:nvPr/>
        </p:nvSpPr>
        <p:spPr>
          <a:xfrm>
            <a:off x="4701541" y="3402431"/>
            <a:ext cx="1744979" cy="214650"/>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6163899"/>
      </p:ext>
    </p:extLst>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1"/>
                </a:solidFill>
              </a:rPr>
              <a:t>Homework from previous lecture</a:t>
            </a:r>
            <a:endParaRPr lang="en-US" b="1" dirty="0">
              <a:solidFill>
                <a:schemeClr val="accent1"/>
              </a:solidFill>
            </a:endParaRPr>
          </a:p>
        </p:txBody>
      </p:sp>
      <p:pic>
        <p:nvPicPr>
          <p:cNvPr id="4" name="Picture 3">
            <a:extLst>
              <a:ext uri="{FF2B5EF4-FFF2-40B4-BE49-F238E27FC236}">
                <a16:creationId xmlns:a16="http://schemas.microsoft.com/office/drawing/2014/main" id="{AF2C126C-3AD8-6746-843F-FD35168333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914400"/>
            <a:ext cx="4305300" cy="2247900"/>
          </a:xfrm>
          <a:prstGeom prst="rect">
            <a:avLst/>
          </a:prstGeom>
        </p:spPr>
      </p:pic>
      <p:pic>
        <p:nvPicPr>
          <p:cNvPr id="6" name="Picture 5">
            <a:extLst>
              <a:ext uri="{FF2B5EF4-FFF2-40B4-BE49-F238E27FC236}">
                <a16:creationId xmlns:a16="http://schemas.microsoft.com/office/drawing/2014/main" id="{E3032F85-E2A1-4C40-BB03-ED61471041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7428" y="901700"/>
            <a:ext cx="4394200" cy="2273300"/>
          </a:xfrm>
          <a:prstGeom prst="rect">
            <a:avLst/>
          </a:prstGeom>
        </p:spPr>
      </p:pic>
      <p:pic>
        <p:nvPicPr>
          <p:cNvPr id="8" name="Picture 7">
            <a:extLst>
              <a:ext uri="{FF2B5EF4-FFF2-40B4-BE49-F238E27FC236}">
                <a16:creationId xmlns:a16="http://schemas.microsoft.com/office/drawing/2014/main" id="{4A075543-23BD-C644-9723-F5FE6834CB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 y="3545840"/>
            <a:ext cx="4330700" cy="2260600"/>
          </a:xfrm>
          <a:prstGeom prst="rect">
            <a:avLst/>
          </a:prstGeom>
        </p:spPr>
      </p:pic>
      <p:pic>
        <p:nvPicPr>
          <p:cNvPr id="10" name="Picture 9">
            <a:extLst>
              <a:ext uri="{FF2B5EF4-FFF2-40B4-BE49-F238E27FC236}">
                <a16:creationId xmlns:a16="http://schemas.microsoft.com/office/drawing/2014/main" id="{87EAED2E-5B60-6045-951C-926931B811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7428" y="3494603"/>
            <a:ext cx="4368800" cy="2286000"/>
          </a:xfrm>
          <a:prstGeom prst="rect">
            <a:avLst/>
          </a:prstGeom>
        </p:spPr>
      </p:pic>
    </p:spTree>
    <p:extLst>
      <p:ext uri="{BB962C8B-B14F-4D97-AF65-F5344CB8AC3E}">
        <p14:creationId xmlns:p14="http://schemas.microsoft.com/office/powerpoint/2010/main" val="3688441707"/>
      </p:ext>
    </p:extLst>
  </p:cSld>
  <p:clrMapOvr>
    <a:masterClrMapping/>
  </p:clrMapOvr>
  <p:transition spd="med">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 Generate Cash Flows</a:t>
            </a:r>
          </a:p>
        </p:txBody>
      </p:sp>
      <p:sp>
        <p:nvSpPr>
          <p:cNvPr id="3" name="Content Placeholder 2"/>
          <p:cNvSpPr>
            <a:spLocks noGrp="1"/>
          </p:cNvSpPr>
          <p:nvPr>
            <p:ph idx="1"/>
          </p:nvPr>
        </p:nvSpPr>
        <p:spPr>
          <a:xfrm>
            <a:off x="457200" y="1143001"/>
            <a:ext cx="5486400" cy="3352799"/>
          </a:xfrm>
        </p:spPr>
        <p:txBody>
          <a:bodyPr>
            <a:normAutofit/>
          </a:bodyPr>
          <a:lstStyle/>
          <a:p>
            <a:pPr marL="0" indent="0">
              <a:buNone/>
            </a:pPr>
            <a:r>
              <a:rPr lang="en-US" dirty="0"/>
              <a:t>Generate cash flows for five interest rate paths. For simplicity, use </a:t>
            </a:r>
          </a:p>
          <a:p>
            <a:pPr lvl="2"/>
            <a:r>
              <a:rPr lang="en-US" dirty="0"/>
              <a:t>-40bps (shock the forwards down 40 bps)</a:t>
            </a:r>
          </a:p>
          <a:p>
            <a:pPr lvl="2"/>
            <a:r>
              <a:rPr lang="en-US" dirty="0"/>
              <a:t>-20bps (shock the forwards down 20 bps)</a:t>
            </a:r>
          </a:p>
          <a:p>
            <a:pPr lvl="2"/>
            <a:r>
              <a:rPr lang="en-US" dirty="0"/>
              <a:t>Forwards “Spot”</a:t>
            </a:r>
          </a:p>
          <a:p>
            <a:pPr lvl="2"/>
            <a:r>
              <a:rPr lang="en-US" dirty="0"/>
              <a:t>+20bps (etc.)</a:t>
            </a:r>
          </a:p>
          <a:p>
            <a:pPr lvl="2"/>
            <a:r>
              <a:rPr lang="en-US" dirty="0"/>
              <a:t>+40bps (etc.)</a:t>
            </a:r>
          </a:p>
        </p:txBody>
      </p:sp>
      <p:sp>
        <p:nvSpPr>
          <p:cNvPr id="11" name="TextBox 10"/>
          <p:cNvSpPr txBox="1"/>
          <p:nvPr/>
        </p:nvSpPr>
        <p:spPr>
          <a:xfrm>
            <a:off x="800100" y="6139190"/>
            <a:ext cx="2857500" cy="261610"/>
          </a:xfrm>
          <a:prstGeom prst="rect">
            <a:avLst/>
          </a:prstGeom>
          <a:noFill/>
        </p:spPr>
        <p:txBody>
          <a:bodyPr wrap="square" rtlCol="0">
            <a:spAutoFit/>
          </a:bodyPr>
          <a:lstStyle/>
          <a:p>
            <a:r>
              <a:rPr lang="en-US" sz="1100" dirty="0"/>
              <a:t>Source: Bloomberg FWCV</a:t>
            </a:r>
          </a:p>
        </p:txBody>
      </p:sp>
      <p:pic>
        <p:nvPicPr>
          <p:cNvPr id="5" name="Picture 4">
            <a:extLst>
              <a:ext uri="{FF2B5EF4-FFF2-40B4-BE49-F238E27FC236}">
                <a16:creationId xmlns:a16="http://schemas.microsoft.com/office/drawing/2014/main" id="{01C1A04B-B5BE-4D41-AC56-C4040F66C2A5}"/>
              </a:ext>
            </a:extLst>
          </p:cNvPr>
          <p:cNvPicPr>
            <a:picLocks noChangeAspect="1"/>
          </p:cNvPicPr>
          <p:nvPr/>
        </p:nvPicPr>
        <p:blipFill>
          <a:blip r:embed="rId2"/>
          <a:stretch>
            <a:fillRect/>
          </a:stretch>
        </p:blipFill>
        <p:spPr>
          <a:xfrm>
            <a:off x="4262120" y="2651760"/>
            <a:ext cx="4424680" cy="3173439"/>
          </a:xfrm>
          <a:prstGeom prst="rect">
            <a:avLst/>
          </a:prstGeom>
        </p:spPr>
      </p:pic>
      <p:pic>
        <p:nvPicPr>
          <p:cNvPr id="6" name="Picture 5">
            <a:extLst>
              <a:ext uri="{FF2B5EF4-FFF2-40B4-BE49-F238E27FC236}">
                <a16:creationId xmlns:a16="http://schemas.microsoft.com/office/drawing/2014/main" id="{287EC9BA-9AD9-BD46-91B9-DDE904553C72}"/>
              </a:ext>
            </a:extLst>
          </p:cNvPr>
          <p:cNvPicPr>
            <a:picLocks noChangeAspect="1"/>
          </p:cNvPicPr>
          <p:nvPr/>
        </p:nvPicPr>
        <p:blipFill>
          <a:blip r:embed="rId3"/>
          <a:stretch>
            <a:fillRect/>
          </a:stretch>
        </p:blipFill>
        <p:spPr>
          <a:xfrm>
            <a:off x="945603" y="3200400"/>
            <a:ext cx="2781300" cy="2324100"/>
          </a:xfrm>
          <a:prstGeom prst="rect">
            <a:avLst/>
          </a:prstGeom>
        </p:spPr>
      </p:pic>
    </p:spTree>
    <p:extLst>
      <p:ext uri="{BB962C8B-B14F-4D97-AF65-F5344CB8AC3E}">
        <p14:creationId xmlns:p14="http://schemas.microsoft.com/office/powerpoint/2010/main" val="2019672128"/>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4613" y="1864995"/>
            <a:ext cx="3914775" cy="3667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3) Given prepayments along each path</a:t>
            </a:r>
          </a:p>
        </p:txBody>
      </p:sp>
      <p:sp>
        <p:nvSpPr>
          <p:cNvPr id="3" name="Content Placeholder 2"/>
          <p:cNvSpPr>
            <a:spLocks noGrp="1"/>
          </p:cNvSpPr>
          <p:nvPr>
            <p:ph idx="1"/>
          </p:nvPr>
        </p:nvSpPr>
        <p:spPr/>
        <p:txBody>
          <a:bodyPr/>
          <a:lstStyle/>
          <a:p>
            <a:r>
              <a:rPr lang="en-US" dirty="0"/>
              <a:t>Using the Bloomberg Prepayment Model (BPM)</a:t>
            </a:r>
          </a:p>
        </p:txBody>
      </p:sp>
      <p:sp>
        <p:nvSpPr>
          <p:cNvPr id="9" name="TextBox 8"/>
          <p:cNvSpPr txBox="1"/>
          <p:nvPr/>
        </p:nvSpPr>
        <p:spPr>
          <a:xfrm>
            <a:off x="800100" y="6139190"/>
            <a:ext cx="2857500" cy="261610"/>
          </a:xfrm>
          <a:prstGeom prst="rect">
            <a:avLst/>
          </a:prstGeom>
          <a:noFill/>
        </p:spPr>
        <p:txBody>
          <a:bodyPr wrap="square" rtlCol="0">
            <a:spAutoFit/>
          </a:bodyPr>
          <a:lstStyle/>
          <a:p>
            <a:r>
              <a:rPr lang="en-US" sz="1100" dirty="0"/>
              <a:t>Source: Bloomberg FNCL 3.5 2/18 </a:t>
            </a:r>
            <a:r>
              <a:rPr lang="en-US" sz="1100" dirty="0" err="1"/>
              <a:t>Mtge</a:t>
            </a:r>
            <a:r>
              <a:rPr lang="en-US" sz="1100" dirty="0"/>
              <a:t> PVG</a:t>
            </a:r>
          </a:p>
        </p:txBody>
      </p:sp>
      <p:sp>
        <p:nvSpPr>
          <p:cNvPr id="10" name="Rounded Rectangle 9"/>
          <p:cNvSpPr/>
          <p:nvPr/>
        </p:nvSpPr>
        <p:spPr>
          <a:xfrm>
            <a:off x="2646892" y="2843213"/>
            <a:ext cx="3906308" cy="241458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380358"/>
      </p:ext>
    </p:extLst>
  </p:cSld>
  <p:clrMapOvr>
    <a:masterClrMapping/>
  </p:clrMapOvr>
  <p:transition spd="med">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Generate Cash Flows</a:t>
            </a:r>
          </a:p>
        </p:txBody>
      </p:sp>
      <p:sp>
        <p:nvSpPr>
          <p:cNvPr id="3" name="Content Placeholder 2"/>
          <p:cNvSpPr>
            <a:spLocks noGrp="1"/>
          </p:cNvSpPr>
          <p:nvPr>
            <p:ph idx="1"/>
          </p:nvPr>
        </p:nvSpPr>
        <p:spPr>
          <a:xfrm>
            <a:off x="457200" y="1143000"/>
            <a:ext cx="5257800" cy="5029199"/>
          </a:xfrm>
        </p:spPr>
        <p:txBody>
          <a:bodyPr>
            <a:normAutofit/>
          </a:bodyPr>
          <a:lstStyle/>
          <a:p>
            <a:r>
              <a:rPr lang="en-US" dirty="0"/>
              <a:t>Given the Pass Through</a:t>
            </a:r>
          </a:p>
          <a:p>
            <a:pPr lvl="1"/>
            <a:r>
              <a:rPr lang="en-US" dirty="0"/>
              <a:t>Assume all loans are </a:t>
            </a:r>
            <a:r>
              <a:rPr lang="en-US" dirty="0">
                <a:solidFill>
                  <a:srgbClr val="FF0000"/>
                </a:solidFill>
              </a:rPr>
              <a:t>4.075%, </a:t>
            </a:r>
            <a:r>
              <a:rPr lang="en-US" dirty="0"/>
              <a:t>358 </a:t>
            </a:r>
            <a:r>
              <a:rPr lang="en-US" dirty="0" err="1"/>
              <a:t>mth</a:t>
            </a:r>
            <a:r>
              <a:rPr lang="en-US" dirty="0"/>
              <a:t> maturity </a:t>
            </a:r>
          </a:p>
          <a:p>
            <a:pPr lvl="1"/>
            <a:r>
              <a:rPr lang="en-US" dirty="0"/>
              <a:t>33 WALA =&gt; 33 months since origination and when the Passthrough was issued</a:t>
            </a:r>
          </a:p>
          <a:p>
            <a:pPr lvl="1"/>
            <a:r>
              <a:rPr lang="en-US" dirty="0"/>
              <a:t>Net </a:t>
            </a:r>
            <a:r>
              <a:rPr lang="en-US" dirty="0" err="1"/>
              <a:t>cpn</a:t>
            </a:r>
            <a:r>
              <a:rPr lang="en-US" dirty="0"/>
              <a:t> </a:t>
            </a:r>
            <a:r>
              <a:rPr lang="en-US" dirty="0">
                <a:solidFill>
                  <a:srgbClr val="FF0000"/>
                </a:solidFill>
              </a:rPr>
              <a:t>3.5%</a:t>
            </a:r>
            <a:r>
              <a:rPr lang="en-US" dirty="0"/>
              <a:t> =&gt; Servicing/g-fee: </a:t>
            </a:r>
            <a:r>
              <a:rPr lang="en-US" dirty="0">
                <a:solidFill>
                  <a:srgbClr val="FF0000"/>
                </a:solidFill>
              </a:rPr>
              <a:t>57.5bps</a:t>
            </a:r>
          </a:p>
          <a:p>
            <a:pPr lvl="1"/>
            <a:r>
              <a:rPr lang="en-US" dirty="0"/>
              <a:t>Assume SMMs identical during first </a:t>
            </a:r>
            <a:r>
              <a:rPr lang="en-US" dirty="0">
                <a:solidFill>
                  <a:srgbClr val="FF0000"/>
                </a:solidFill>
              </a:rPr>
              <a:t>33</a:t>
            </a:r>
            <a:r>
              <a:rPr lang="en-US" dirty="0"/>
              <a:t> months and solve for SMM such that factor is </a:t>
            </a:r>
            <a:r>
              <a:rPr lang="en-US" dirty="0">
                <a:solidFill>
                  <a:srgbClr val="FF0000"/>
                </a:solidFill>
              </a:rPr>
              <a:t>0.64702083</a:t>
            </a:r>
          </a:p>
          <a:p>
            <a:pPr lvl="1"/>
            <a:endParaRPr lang="en-US" dirty="0"/>
          </a:p>
          <a:p>
            <a:r>
              <a:rPr lang="en-US" dirty="0"/>
              <a:t>Given CPRs for each of the five Interest Rate Paths</a:t>
            </a:r>
          </a:p>
          <a:p>
            <a:pPr lvl="1"/>
            <a:r>
              <a:rPr lang="en-US" dirty="0"/>
              <a:t>Convert CPRs to SMMs</a:t>
            </a:r>
          </a:p>
          <a:p>
            <a:pPr lvl="1"/>
            <a:r>
              <a:rPr lang="en-US" dirty="0"/>
              <a:t>Assume all are curtailments (no prepayments!)</a:t>
            </a:r>
          </a:p>
          <a:p>
            <a:pPr lvl="1"/>
            <a:endParaRPr lang="en-US" dirty="0"/>
          </a:p>
          <a:p>
            <a:r>
              <a:rPr lang="en-US" dirty="0"/>
              <a:t>Generate Cash Flows for each path</a:t>
            </a:r>
          </a:p>
        </p:txBody>
      </p:sp>
      <p:pic>
        <p:nvPicPr>
          <p:cNvPr id="184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8948" y="1554480"/>
            <a:ext cx="2026920"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6480" y="2446510"/>
            <a:ext cx="1924050" cy="8037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E43406CA-7F35-7A4E-A311-68A97CBE1FBF}"/>
              </a:ext>
            </a:extLst>
          </p:cNvPr>
          <p:cNvPicPr>
            <a:picLocks noChangeAspect="1"/>
          </p:cNvPicPr>
          <p:nvPr/>
        </p:nvPicPr>
        <p:blipFill>
          <a:blip r:embed="rId4"/>
          <a:stretch>
            <a:fillRect/>
          </a:stretch>
        </p:blipFill>
        <p:spPr>
          <a:xfrm>
            <a:off x="4579542" y="3808195"/>
            <a:ext cx="4254500" cy="2298700"/>
          </a:xfrm>
          <a:prstGeom prst="rect">
            <a:avLst/>
          </a:prstGeom>
        </p:spPr>
      </p:pic>
    </p:spTree>
    <p:extLst>
      <p:ext uri="{BB962C8B-B14F-4D97-AF65-F5344CB8AC3E}">
        <p14:creationId xmlns:p14="http://schemas.microsoft.com/office/powerpoint/2010/main" val="3718036505"/>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Solve for the OAS</a:t>
            </a:r>
          </a:p>
        </p:txBody>
      </p:sp>
      <p:sp>
        <p:nvSpPr>
          <p:cNvPr id="3" name="Content Placeholder 2"/>
          <p:cNvSpPr>
            <a:spLocks noGrp="1"/>
          </p:cNvSpPr>
          <p:nvPr>
            <p:ph idx="1"/>
          </p:nvPr>
        </p:nvSpPr>
        <p:spPr>
          <a:xfrm>
            <a:off x="448056" y="960120"/>
            <a:ext cx="8229600" cy="2895599"/>
          </a:xfrm>
        </p:spPr>
        <p:txBody>
          <a:bodyPr>
            <a:normAutofit/>
          </a:bodyPr>
          <a:lstStyle/>
          <a:p>
            <a:r>
              <a:rPr lang="en-US" dirty="0"/>
              <a:t>After generating three sets of cash flows, discount each set using a spread over the corresponding LIBOR rates to arrive at five prices, such that the average of the five prices equals the market-observable price (e.g. Bid price)</a:t>
            </a:r>
          </a:p>
          <a:p>
            <a:endParaRPr lang="en-US" dirty="0"/>
          </a:p>
          <a:p>
            <a:endParaRPr lang="en-US" dirty="0"/>
          </a:p>
          <a:p>
            <a:pPr lvl="1"/>
            <a:r>
              <a:rPr lang="en-US" dirty="0"/>
              <a:t>Note: conveniently, the price is always expressed as a % of the current notional, not of the original notional</a:t>
            </a:r>
          </a:p>
          <a:p>
            <a:r>
              <a:rPr lang="en-US" dirty="0"/>
              <a:t>Discounting requires incorporating a spread over the 1-month forwards:</a:t>
            </a:r>
          </a:p>
          <a:p>
            <a:endParaRPr lang="en-US" dirty="0"/>
          </a:p>
          <a:p>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3678537693"/>
              </p:ext>
            </p:extLst>
          </p:nvPr>
        </p:nvGraphicFramePr>
        <p:xfrm>
          <a:off x="838200" y="3971925"/>
          <a:ext cx="3763962" cy="1209675"/>
        </p:xfrm>
        <a:graphic>
          <a:graphicData uri="http://schemas.openxmlformats.org/presentationml/2006/ole">
            <mc:AlternateContent xmlns:mc="http://schemas.openxmlformats.org/markup-compatibility/2006">
              <mc:Choice xmlns:v="urn:schemas-microsoft-com:vml" Requires="v">
                <p:oleObj name="Equation" r:id="rId2" imgW="1511300" imgH="660400" progId="Equation.3">
                  <p:embed/>
                </p:oleObj>
              </mc:Choice>
              <mc:Fallback>
                <p:oleObj name="Equation" r:id="rId2" imgW="1511300" imgH="6604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971925"/>
                        <a:ext cx="3763962" cy="120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7432"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2286000"/>
            <a:ext cx="2343150"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2993779"/>
      </p:ext>
    </p:extLst>
  </p:cSld>
  <p:clrMapOvr>
    <a:masterClrMapping/>
  </p:clrMapOvr>
  <p:transition spd="med">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Solve for the OAS cont’d</a:t>
            </a:r>
          </a:p>
        </p:txBody>
      </p:sp>
      <p:sp>
        <p:nvSpPr>
          <p:cNvPr id="3" name="Content Placeholder 2"/>
          <p:cNvSpPr>
            <a:spLocks noGrp="1"/>
          </p:cNvSpPr>
          <p:nvPr>
            <p:ph idx="1"/>
          </p:nvPr>
        </p:nvSpPr>
        <p:spPr/>
        <p:txBody>
          <a:bodyPr>
            <a:normAutofit/>
          </a:bodyPr>
          <a:lstStyle/>
          <a:p>
            <a:r>
              <a:rPr lang="en-US" dirty="0"/>
              <a:t>Solve for the Option Adjusted Spread (OAS) such that the average of the PVs for each of the five paths equals the observable market price</a:t>
            </a:r>
          </a:p>
          <a:p>
            <a:endParaRPr lang="en-US" dirty="0"/>
          </a:p>
        </p:txBody>
      </p:sp>
      <p:graphicFrame>
        <p:nvGraphicFramePr>
          <p:cNvPr id="49154" name="Object 2"/>
          <p:cNvGraphicFramePr>
            <a:graphicFrameLocks noChangeAspect="1"/>
          </p:cNvGraphicFramePr>
          <p:nvPr>
            <p:extLst>
              <p:ext uri="{D42A27DB-BD31-4B8C-83A1-F6EECF244321}">
                <p14:modId xmlns:p14="http://schemas.microsoft.com/office/powerpoint/2010/main" val="1329583516"/>
              </p:ext>
            </p:extLst>
          </p:nvPr>
        </p:nvGraphicFramePr>
        <p:xfrm>
          <a:off x="5070475" y="2057400"/>
          <a:ext cx="3111500" cy="958850"/>
        </p:xfrm>
        <a:graphic>
          <a:graphicData uri="http://schemas.openxmlformats.org/presentationml/2006/ole">
            <mc:AlternateContent xmlns:mc="http://schemas.openxmlformats.org/markup-compatibility/2006">
              <mc:Choice xmlns:v="urn:schemas-microsoft-com:vml" Requires="v">
                <p:oleObj name="Equation" r:id="rId2" imgW="1574640" imgH="660240" progId="Equation.3">
                  <p:embed/>
                </p:oleObj>
              </mc:Choice>
              <mc:Fallback>
                <p:oleObj name="Equation" r:id="rId2" imgW="1574640" imgH="660240" progId="Equation.3">
                  <p:embed/>
                  <p:pic>
                    <p:nvPicPr>
                      <p:cNvPr id="0" name=""/>
                      <p:cNvPicPr>
                        <a:picLocks noChangeAspect="1" noChangeArrowheads="1"/>
                      </p:cNvPicPr>
                      <p:nvPr/>
                    </p:nvPicPr>
                    <p:blipFill>
                      <a:blip r:embed="rId3"/>
                      <a:srcRect/>
                      <a:stretch>
                        <a:fillRect/>
                      </a:stretch>
                    </p:blipFill>
                    <p:spPr bwMode="auto">
                      <a:xfrm>
                        <a:off x="5070475" y="2057400"/>
                        <a:ext cx="3111500" cy="958850"/>
                      </a:xfrm>
                      <a:prstGeom prst="rect">
                        <a:avLst/>
                      </a:prstGeom>
                      <a:noFill/>
                      <a:ln>
                        <a:noFill/>
                      </a:ln>
                      <a:effectLst/>
                    </p:spPr>
                  </p:pic>
                </p:oleObj>
              </mc:Fallback>
            </mc:AlternateContent>
          </a:graphicData>
        </a:graphic>
      </p:graphicFrame>
      <p:graphicFrame>
        <p:nvGraphicFramePr>
          <p:cNvPr id="59399" name="Object 2"/>
          <p:cNvGraphicFramePr>
            <a:graphicFrameLocks noChangeAspect="1"/>
          </p:cNvGraphicFramePr>
          <p:nvPr>
            <p:extLst>
              <p:ext uri="{D42A27DB-BD31-4B8C-83A1-F6EECF244321}">
                <p14:modId xmlns:p14="http://schemas.microsoft.com/office/powerpoint/2010/main" val="4219944792"/>
              </p:ext>
            </p:extLst>
          </p:nvPr>
        </p:nvGraphicFramePr>
        <p:xfrm>
          <a:off x="4919663" y="2971800"/>
          <a:ext cx="3267075" cy="931863"/>
        </p:xfrm>
        <a:graphic>
          <a:graphicData uri="http://schemas.openxmlformats.org/presentationml/2006/ole">
            <mc:AlternateContent xmlns:mc="http://schemas.openxmlformats.org/markup-compatibility/2006">
              <mc:Choice xmlns:v="urn:schemas-microsoft-com:vml" Requires="v">
                <p:oleObj name="Equation" r:id="rId4" imgW="1701720" imgH="660240" progId="Equation.3">
                  <p:embed/>
                </p:oleObj>
              </mc:Choice>
              <mc:Fallback>
                <p:oleObj name="Equation" r:id="rId4" imgW="1701720" imgH="660240" progId="Equation.3">
                  <p:embed/>
                  <p:pic>
                    <p:nvPicPr>
                      <p:cNvPr id="0" name=""/>
                      <p:cNvPicPr>
                        <a:picLocks noChangeAspect="1" noChangeArrowheads="1"/>
                      </p:cNvPicPr>
                      <p:nvPr/>
                    </p:nvPicPr>
                    <p:blipFill>
                      <a:blip r:embed="rId5"/>
                      <a:srcRect/>
                      <a:stretch>
                        <a:fillRect/>
                      </a:stretch>
                    </p:blipFill>
                    <p:spPr bwMode="auto">
                      <a:xfrm>
                        <a:off x="4919663" y="2971800"/>
                        <a:ext cx="3267075" cy="931863"/>
                      </a:xfrm>
                      <a:prstGeom prst="rect">
                        <a:avLst/>
                      </a:prstGeom>
                      <a:noFill/>
                      <a:ln>
                        <a:noFill/>
                      </a:ln>
                      <a:effectLst/>
                    </p:spPr>
                  </p:pic>
                </p:oleObj>
              </mc:Fallback>
            </mc:AlternateContent>
          </a:graphicData>
        </a:graphic>
      </p:graphicFrame>
      <p:graphicFrame>
        <p:nvGraphicFramePr>
          <p:cNvPr id="59400" name="Object 2"/>
          <p:cNvGraphicFramePr>
            <a:graphicFrameLocks noChangeAspect="1"/>
          </p:cNvGraphicFramePr>
          <p:nvPr>
            <p:extLst>
              <p:ext uri="{D42A27DB-BD31-4B8C-83A1-F6EECF244321}">
                <p14:modId xmlns:p14="http://schemas.microsoft.com/office/powerpoint/2010/main" val="492788457"/>
              </p:ext>
            </p:extLst>
          </p:nvPr>
        </p:nvGraphicFramePr>
        <p:xfrm>
          <a:off x="4924425" y="3863975"/>
          <a:ext cx="3260725" cy="936625"/>
        </p:xfrm>
        <a:graphic>
          <a:graphicData uri="http://schemas.openxmlformats.org/presentationml/2006/ole">
            <mc:AlternateContent xmlns:mc="http://schemas.openxmlformats.org/markup-compatibility/2006">
              <mc:Choice xmlns:v="urn:schemas-microsoft-com:vml" Requires="v">
                <p:oleObj name="Equation" r:id="rId6" imgW="1688760" imgH="660240" progId="Equation.3">
                  <p:embed/>
                </p:oleObj>
              </mc:Choice>
              <mc:Fallback>
                <p:oleObj name="Equation" r:id="rId6" imgW="1688760" imgH="660240" progId="Equation.3">
                  <p:embed/>
                  <p:pic>
                    <p:nvPicPr>
                      <p:cNvPr id="0" name=""/>
                      <p:cNvPicPr>
                        <a:picLocks noChangeAspect="1" noChangeArrowheads="1"/>
                      </p:cNvPicPr>
                      <p:nvPr/>
                    </p:nvPicPr>
                    <p:blipFill>
                      <a:blip r:embed="rId7"/>
                      <a:srcRect/>
                      <a:stretch>
                        <a:fillRect/>
                      </a:stretch>
                    </p:blipFill>
                    <p:spPr bwMode="auto">
                      <a:xfrm>
                        <a:off x="4924425" y="3863975"/>
                        <a:ext cx="3260725" cy="936625"/>
                      </a:xfrm>
                      <a:prstGeom prst="rect">
                        <a:avLst/>
                      </a:prstGeom>
                      <a:noFill/>
                      <a:ln>
                        <a:noFill/>
                      </a:ln>
                      <a:effec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476318556"/>
              </p:ext>
            </p:extLst>
          </p:nvPr>
        </p:nvGraphicFramePr>
        <p:xfrm>
          <a:off x="4908550" y="4724400"/>
          <a:ext cx="3284538" cy="936625"/>
        </p:xfrm>
        <a:graphic>
          <a:graphicData uri="http://schemas.openxmlformats.org/presentationml/2006/ole">
            <mc:AlternateContent xmlns:mc="http://schemas.openxmlformats.org/markup-compatibility/2006">
              <mc:Choice xmlns:v="urn:schemas-microsoft-com:vml" Requires="v">
                <p:oleObj name="Equation" r:id="rId8" imgW="1701720" imgH="660240" progId="Equation.3">
                  <p:embed/>
                </p:oleObj>
              </mc:Choice>
              <mc:Fallback>
                <p:oleObj name="Equation" r:id="rId8" imgW="1701720" imgH="660240" progId="Equation.3">
                  <p:embed/>
                  <p:pic>
                    <p:nvPicPr>
                      <p:cNvPr id="0" name=""/>
                      <p:cNvPicPr>
                        <a:picLocks noChangeAspect="1" noChangeArrowheads="1"/>
                      </p:cNvPicPr>
                      <p:nvPr/>
                    </p:nvPicPr>
                    <p:blipFill>
                      <a:blip r:embed="rId9"/>
                      <a:srcRect/>
                      <a:stretch>
                        <a:fillRect/>
                      </a:stretch>
                    </p:blipFill>
                    <p:spPr bwMode="auto">
                      <a:xfrm>
                        <a:off x="4908550" y="4724400"/>
                        <a:ext cx="3284538"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511199559"/>
              </p:ext>
            </p:extLst>
          </p:nvPr>
        </p:nvGraphicFramePr>
        <p:xfrm>
          <a:off x="4919663" y="5638800"/>
          <a:ext cx="3284537" cy="936625"/>
        </p:xfrm>
        <a:graphic>
          <a:graphicData uri="http://schemas.openxmlformats.org/presentationml/2006/ole">
            <mc:AlternateContent xmlns:mc="http://schemas.openxmlformats.org/markup-compatibility/2006">
              <mc:Choice xmlns:v="urn:schemas-microsoft-com:vml" Requires="v">
                <p:oleObj name="Equation" r:id="rId10" imgW="1701720" imgH="660240" progId="Equation.3">
                  <p:embed/>
                </p:oleObj>
              </mc:Choice>
              <mc:Fallback>
                <p:oleObj name="Equation" r:id="rId10" imgW="1701720" imgH="660240" progId="Equation.3">
                  <p:embed/>
                  <p:pic>
                    <p:nvPicPr>
                      <p:cNvPr id="0" name=""/>
                      <p:cNvPicPr>
                        <a:picLocks noChangeAspect="1" noChangeArrowheads="1"/>
                      </p:cNvPicPr>
                      <p:nvPr/>
                    </p:nvPicPr>
                    <p:blipFill>
                      <a:blip r:embed="rId11"/>
                      <a:srcRect/>
                      <a:stretch>
                        <a:fillRect/>
                      </a:stretch>
                    </p:blipFill>
                    <p:spPr bwMode="auto">
                      <a:xfrm>
                        <a:off x="4919663" y="5638800"/>
                        <a:ext cx="3284537"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Left Brace 6"/>
          <p:cNvSpPr/>
          <p:nvPr/>
        </p:nvSpPr>
        <p:spPr>
          <a:xfrm>
            <a:off x="4800600" y="2133600"/>
            <a:ext cx="152400" cy="41148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1634092" y="3903134"/>
                <a:ext cx="3733800" cy="528799"/>
              </a:xfrm>
              <a:prstGeom prst="rect">
                <a:avLst/>
              </a:prstGeom>
              <a:noFill/>
            </p:spPr>
            <p:txBody>
              <a:bodyPr wrap="square" rtlCol="0">
                <a:spAutoFit/>
              </a:bodyPr>
              <a:lstStyle/>
              <a:p>
                <a14:m>
                  <m:oMath xmlns:m="http://schemas.openxmlformats.org/officeDocument/2006/math">
                    <m:f>
                      <m:fPr>
                        <m:type m:val="skw"/>
                        <m:ctrlPr>
                          <a:rPr lang="en-US" b="0" i="1" smtClean="0">
                            <a:latin typeface="Cambria Math" panose="02040503050406030204" pitchFamily="18" charset="0"/>
                          </a:rPr>
                        </m:ctrlPr>
                      </m:fPr>
                      <m:num>
                        <m:d>
                          <m:dPr>
                            <m:ctrlPr>
                              <a:rPr lang="en-US" i="1">
                                <a:latin typeface="Cambria Math" panose="02040503050406030204" pitchFamily="18" charset="0"/>
                              </a:rPr>
                            </m:ctrlPr>
                          </m:dPr>
                          <m:e>
                            <m:r>
                              <a:rPr lang="en-US" i="1">
                                <a:latin typeface="Cambria Math"/>
                              </a:rPr>
                              <m:t>100</m:t>
                            </m:r>
                            <m:f>
                              <m:fPr>
                                <m:ctrlPr>
                                  <a:rPr lang="en-US" i="1" smtClean="0">
                                    <a:latin typeface="Cambria Math" panose="02040503050406030204" pitchFamily="18" charset="0"/>
                                  </a:rPr>
                                </m:ctrlPr>
                              </m:fPr>
                              <m:num>
                                <m:r>
                                  <a:rPr lang="en-US" b="0" i="1" smtClean="0">
                                    <a:latin typeface="Cambria Math"/>
                                  </a:rPr>
                                  <m:t>7</m:t>
                                </m:r>
                              </m:num>
                              <m:den>
                                <m:r>
                                  <a:rPr lang="en-US" b="0" i="1" smtClean="0">
                                    <a:latin typeface="Cambria Math"/>
                                  </a:rPr>
                                  <m:t>32</m:t>
                                </m:r>
                              </m:den>
                            </m:f>
                          </m:e>
                        </m:d>
                      </m:num>
                      <m:den>
                        <m:r>
                          <a:rPr lang="en-US" b="0" i="1" smtClean="0">
                            <a:latin typeface="Cambria Math"/>
                          </a:rPr>
                          <m:t>100</m:t>
                        </m:r>
                      </m:den>
                    </m:f>
                    <m:r>
                      <a:rPr lang="en-US" b="0" i="1" smtClean="0">
                        <a:latin typeface="Cambria Math"/>
                        <a:ea typeface="Cambria Math"/>
                      </a:rPr>
                      <m:t>× </m:t>
                    </m:r>
                  </m:oMath>
                </a14:m>
                <a:r>
                  <a:rPr lang="en-US" dirty="0" err="1"/>
                  <a:t>Curr</a:t>
                </a:r>
                <a:r>
                  <a:rPr lang="en-US" dirty="0"/>
                  <a:t> Balance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a:rPr>
                          <m:t>1</m:t>
                        </m:r>
                      </m:num>
                      <m:den>
                        <m:r>
                          <a:rPr lang="en-US" b="0" i="1" smtClean="0">
                            <a:latin typeface="Cambria Math"/>
                          </a:rPr>
                          <m:t>5</m:t>
                        </m:r>
                      </m:den>
                    </m:f>
                    <m:r>
                      <a:rPr lang="en-US" b="0" i="1" smtClean="0">
                        <a:latin typeface="Cambria Math"/>
                      </a:rPr>
                      <m:t> </m:t>
                    </m:r>
                    <m:r>
                      <a:rPr lang="en-US" b="0" i="1" smtClean="0">
                        <a:latin typeface="Cambria Math"/>
                        <a:ea typeface="Cambria Math"/>
                      </a:rPr>
                      <m:t>×</m:t>
                    </m:r>
                  </m:oMath>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1634092" y="3903134"/>
                <a:ext cx="3733800" cy="528799"/>
              </a:xfrm>
              <a:prstGeom prst="rect">
                <a:avLst/>
              </a:prstGeom>
              <a:blipFill rotWithShape="1">
                <a:blip r:embed="rId13"/>
                <a:stretch>
                  <a:fillRect b="-9195"/>
                </a:stretch>
              </a:blipFill>
            </p:spPr>
            <p:txBody>
              <a:bodyPr/>
              <a:lstStyle/>
              <a:p>
                <a:r>
                  <a:rPr lang="en-US">
                    <a:noFill/>
                  </a:rPr>
                  <a:t> </a:t>
                </a:r>
              </a:p>
            </p:txBody>
          </p:sp>
        </mc:Fallback>
      </mc:AlternateContent>
    </p:spTree>
    <p:extLst>
      <p:ext uri="{BB962C8B-B14F-4D97-AF65-F5344CB8AC3E}">
        <p14:creationId xmlns:p14="http://schemas.microsoft.com/office/powerpoint/2010/main" val="897859873"/>
      </p:ext>
    </p:extLst>
  </p:cSld>
  <p:clrMapOvr>
    <a:masterClrMapping/>
  </p:clrMapOvr>
  <p:transition spd="med">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dirty="0">
                <a:solidFill>
                  <a:schemeClr val="accent1"/>
                </a:solidFill>
              </a:rPr>
              <a:t>Homework Part I</a:t>
            </a:r>
          </a:p>
        </p:txBody>
      </p:sp>
      <p:sp>
        <p:nvSpPr>
          <p:cNvPr id="3" name="Content Placeholder 2"/>
          <p:cNvSpPr>
            <a:spLocks noGrp="1"/>
          </p:cNvSpPr>
          <p:nvPr>
            <p:ph idx="1"/>
          </p:nvPr>
        </p:nvSpPr>
        <p:spPr>
          <a:xfrm>
            <a:off x="457200" y="1143001"/>
            <a:ext cx="8229600" cy="4800599"/>
          </a:xfrm>
        </p:spPr>
        <p:txBody>
          <a:bodyPr>
            <a:normAutofit fontScale="92500" lnSpcReduction="10000"/>
          </a:bodyPr>
          <a:lstStyle/>
          <a:p>
            <a:pPr marL="457200" indent="-457200">
              <a:buFont typeface="+mj-lt"/>
              <a:buAutoNum type="arabicPeriod"/>
            </a:pPr>
            <a:r>
              <a:rPr lang="en-US" dirty="0"/>
              <a:t>Build a toy OAS model based on </a:t>
            </a:r>
          </a:p>
          <a:p>
            <a:pPr lvl="2"/>
            <a:r>
              <a:rPr lang="en-US" dirty="0"/>
              <a:t>Pass Through described in previous pages </a:t>
            </a:r>
            <a:endParaRPr lang="en-US" dirty="0">
              <a:solidFill>
                <a:srgbClr val="FF0000"/>
              </a:solidFill>
            </a:endParaRPr>
          </a:p>
          <a:p>
            <a:pPr lvl="2"/>
            <a:r>
              <a:rPr lang="en-US" dirty="0"/>
              <a:t>Five paths of 1mth LIBOR forwards (-40bps, -20, 0, +20, +40)</a:t>
            </a:r>
          </a:p>
          <a:p>
            <a:pPr lvl="2"/>
            <a:r>
              <a:rPr lang="en-US" dirty="0"/>
              <a:t>Five paths of CPRs</a:t>
            </a:r>
          </a:p>
          <a:p>
            <a:pPr lvl="2"/>
            <a:r>
              <a:rPr lang="en-US" dirty="0"/>
              <a:t>Calculate the WAL each month through time for each path</a:t>
            </a:r>
          </a:p>
          <a:p>
            <a:pPr lvl="2"/>
            <a:r>
              <a:rPr lang="en-US" dirty="0"/>
              <a:t>Solve for the OAS</a:t>
            </a:r>
          </a:p>
          <a:p>
            <a:pPr marL="457200" indent="-457200">
              <a:buFont typeface="+mj-lt"/>
              <a:buAutoNum type="arabicPeriod"/>
            </a:pPr>
            <a:r>
              <a:rPr lang="en-US" i="1" dirty="0"/>
              <a:t>Assuming CPRs do not change when rates are shocked, </a:t>
            </a:r>
            <a:r>
              <a:rPr lang="en-US" dirty="0"/>
              <a:t>calculate </a:t>
            </a:r>
          </a:p>
          <a:p>
            <a:pPr marL="857250" lvl="1" indent="-457200">
              <a:buFont typeface="+mj-lt"/>
              <a:buAutoNum type="alphaLcParenR"/>
            </a:pPr>
            <a:r>
              <a:rPr lang="en-US" dirty="0"/>
              <a:t>PV01 (change in PV for +1bp shock to interest rates)</a:t>
            </a:r>
          </a:p>
          <a:p>
            <a:pPr marL="857250" lvl="1" indent="-457200">
              <a:buFont typeface="+mj-lt"/>
              <a:buAutoNum type="alphaLcParenR"/>
            </a:pPr>
            <a:r>
              <a:rPr lang="en-US" dirty="0"/>
              <a:t>PV</a:t>
            </a:r>
            <a:r>
              <a:rPr lang="en-US" dirty="0">
                <a:solidFill>
                  <a:srgbClr val="FF0000"/>
                </a:solidFill>
              </a:rPr>
              <a:t>-100</a:t>
            </a:r>
            <a:r>
              <a:rPr lang="en-US" dirty="0"/>
              <a:t> (change in PV after shocking forwards down 100bps)</a:t>
            </a:r>
          </a:p>
          <a:p>
            <a:pPr marL="857250" lvl="1" indent="-457200">
              <a:buFont typeface="+mj-lt"/>
              <a:buAutoNum type="alphaLcParenR"/>
            </a:pPr>
            <a:r>
              <a:rPr lang="en-US" dirty="0"/>
              <a:t>PV</a:t>
            </a:r>
            <a:r>
              <a:rPr lang="en-US" dirty="0">
                <a:solidFill>
                  <a:srgbClr val="FF0000"/>
                </a:solidFill>
              </a:rPr>
              <a:t>+100</a:t>
            </a:r>
            <a:r>
              <a:rPr lang="en-US" dirty="0"/>
              <a:t> (change in PV after shocking forwards down 100bps)</a:t>
            </a:r>
            <a:endParaRPr lang="en-US" i="1" dirty="0"/>
          </a:p>
          <a:p>
            <a:pPr marL="457200" indent="-457200">
              <a:buFont typeface="+mj-lt"/>
              <a:buAutoNum type="arabicPeriod"/>
            </a:pPr>
            <a:r>
              <a:rPr lang="en-US" dirty="0"/>
              <a:t>Calculate the credit spread sensitivities </a:t>
            </a:r>
          </a:p>
          <a:p>
            <a:pPr marL="857250" lvl="1" indent="-457200">
              <a:buFont typeface="+mj-lt"/>
              <a:buAutoNum type="alphaLcParenR"/>
            </a:pPr>
            <a:r>
              <a:rPr lang="en-US" dirty="0"/>
              <a:t>CS PV01 (change in PV for +1bp shock to OAS)</a:t>
            </a:r>
          </a:p>
          <a:p>
            <a:pPr marL="857250" lvl="1" indent="-457200">
              <a:buFont typeface="+mj-lt"/>
              <a:buAutoNum type="alphaLcParenR"/>
            </a:pPr>
            <a:r>
              <a:rPr lang="en-US" dirty="0"/>
              <a:t>CS PV</a:t>
            </a:r>
            <a:r>
              <a:rPr lang="en-US" dirty="0">
                <a:solidFill>
                  <a:srgbClr val="FF0000"/>
                </a:solidFill>
              </a:rPr>
              <a:t>-100</a:t>
            </a:r>
          </a:p>
          <a:p>
            <a:pPr marL="857250" lvl="1" indent="-457200">
              <a:buFont typeface="+mj-lt"/>
              <a:buAutoNum type="alphaLcParenR"/>
            </a:pPr>
            <a:r>
              <a:rPr lang="en-US" dirty="0"/>
              <a:t>CS PV</a:t>
            </a:r>
            <a:r>
              <a:rPr lang="en-US" dirty="0">
                <a:solidFill>
                  <a:srgbClr val="FF0000"/>
                </a:solidFill>
              </a:rPr>
              <a:t>+100</a:t>
            </a:r>
          </a:p>
        </p:txBody>
      </p:sp>
    </p:spTree>
    <p:extLst>
      <p:ext uri="{BB962C8B-B14F-4D97-AF65-F5344CB8AC3E}">
        <p14:creationId xmlns:p14="http://schemas.microsoft.com/office/powerpoint/2010/main" val="389300514"/>
      </p:ext>
    </p:extLst>
  </p:cSld>
  <p:clrMapOvr>
    <a:masterClrMapping/>
  </p:clrMapOvr>
  <p:transition spd="med">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 Part II</a:t>
            </a:r>
          </a:p>
        </p:txBody>
      </p:sp>
      <p:sp>
        <p:nvSpPr>
          <p:cNvPr id="3" name="Content Placeholder 2"/>
          <p:cNvSpPr>
            <a:spLocks noGrp="1"/>
          </p:cNvSpPr>
          <p:nvPr>
            <p:ph idx="1"/>
          </p:nvPr>
        </p:nvSpPr>
        <p:spPr>
          <a:xfrm>
            <a:off x="457200" y="1143001"/>
            <a:ext cx="5181600" cy="1752599"/>
          </a:xfrm>
        </p:spPr>
        <p:txBody>
          <a:bodyPr>
            <a:normAutofit lnSpcReduction="10000"/>
          </a:bodyPr>
          <a:lstStyle/>
          <a:p>
            <a:pPr marL="457200" indent="-457200">
              <a:buNone/>
            </a:pPr>
            <a:r>
              <a:rPr lang="en-US" dirty="0"/>
              <a:t>4.	Hold OAS constant and calculate </a:t>
            </a:r>
            <a:r>
              <a:rPr lang="en-US" dirty="0" err="1"/>
              <a:t>chg</a:t>
            </a:r>
            <a:r>
              <a:rPr lang="en-US" dirty="0"/>
              <a:t> in PV if rates drop 100bps, rise 100bps given:</a:t>
            </a:r>
          </a:p>
          <a:p>
            <a:pPr lvl="3"/>
            <a:r>
              <a:rPr lang="en-US" dirty="0"/>
              <a:t>Shocked 1mth LIBOR forwards </a:t>
            </a:r>
          </a:p>
          <a:p>
            <a:pPr lvl="4"/>
            <a:r>
              <a:rPr lang="en-US" dirty="0"/>
              <a:t>For </a:t>
            </a:r>
            <a:r>
              <a:rPr lang="en-US" dirty="0">
                <a:solidFill>
                  <a:srgbClr val="FF0000"/>
                </a:solidFill>
              </a:rPr>
              <a:t>-100</a:t>
            </a:r>
            <a:r>
              <a:rPr lang="en-US" dirty="0"/>
              <a:t>, use: </a:t>
            </a:r>
            <a:r>
              <a:rPr lang="en-US" dirty="0">
                <a:solidFill>
                  <a:srgbClr val="FF0000"/>
                </a:solidFill>
              </a:rPr>
              <a:t>-60, -80, -100, -120, -140 </a:t>
            </a:r>
          </a:p>
          <a:p>
            <a:pPr lvl="4"/>
            <a:r>
              <a:rPr lang="en-US" dirty="0"/>
              <a:t>For +100, use: +60, +80, +100, +120, +140</a:t>
            </a:r>
          </a:p>
          <a:p>
            <a:pPr lvl="3"/>
            <a:r>
              <a:rPr lang="en-US" dirty="0"/>
              <a:t>Paths of CPRs corresponding to the forwards</a:t>
            </a:r>
          </a:p>
        </p:txBody>
      </p:sp>
      <p:sp>
        <p:nvSpPr>
          <p:cNvPr id="8" name="Content Placeholder 2"/>
          <p:cNvSpPr txBox="1">
            <a:spLocks/>
          </p:cNvSpPr>
          <p:nvPr/>
        </p:nvSpPr>
        <p:spPr>
          <a:xfrm>
            <a:off x="457200" y="3048000"/>
            <a:ext cx="6766560" cy="2286000"/>
          </a:xfrm>
          <a:prstGeom prst="rect">
            <a:avLst/>
          </a:prstGeom>
        </p:spPr>
        <p:txBody>
          <a:bodyPr vert="horz" lIns="91440" tIns="45720" rIns="91440" bIns="45720" rtlCol="0">
            <a:normAutofit/>
          </a:bodyPr>
          <a:lstStyle/>
          <a:p>
            <a:pPr marL="457200" indent="-457200">
              <a:spcBef>
                <a:spcPct val="20000"/>
              </a:spcBef>
              <a:buAutoNum type="arabicPeriod" startAt="5"/>
            </a:pPr>
            <a:r>
              <a:rPr lang="en-US" sz="1400" dirty="0"/>
              <a:t>Plot in one graph #2, #4</a:t>
            </a:r>
          </a:p>
          <a:p>
            <a:pPr marL="742950" lvl="1" indent="-285750">
              <a:spcBef>
                <a:spcPct val="20000"/>
              </a:spcBef>
              <a:buClr>
                <a:schemeClr val="accent2"/>
              </a:buClr>
              <a:buFont typeface="Arial" panose="020B0604020202020204" pitchFamily="34" charset="0"/>
              <a:buChar char="•"/>
            </a:pPr>
            <a:r>
              <a:rPr lang="en-US" sz="1400" dirty="0"/>
              <a:t>X-axis: shock to forwards</a:t>
            </a:r>
          </a:p>
          <a:p>
            <a:pPr marL="742950" lvl="1" indent="-285750">
              <a:spcBef>
                <a:spcPct val="20000"/>
              </a:spcBef>
              <a:buClr>
                <a:schemeClr val="accent2"/>
              </a:buClr>
              <a:buFont typeface="Arial" panose="020B0604020202020204" pitchFamily="34" charset="0"/>
              <a:buChar char="•"/>
            </a:pPr>
            <a:r>
              <a:rPr lang="en-US" sz="1400" dirty="0"/>
              <a:t>Y-axis: </a:t>
            </a:r>
            <a:r>
              <a:rPr lang="en-US" sz="1400" dirty="0" err="1"/>
              <a:t>chg</a:t>
            </a:r>
            <a:r>
              <a:rPr lang="en-US" sz="1400" dirty="0"/>
              <a:t> in Price</a:t>
            </a:r>
          </a:p>
          <a:p>
            <a:pPr marL="742950" lvl="1" indent="-285750">
              <a:spcBef>
                <a:spcPct val="20000"/>
              </a:spcBef>
              <a:buClr>
                <a:schemeClr val="accent2"/>
              </a:buClr>
              <a:buFont typeface="Wingdings" panose="05000000000000000000" pitchFamily="2" charset="2"/>
              <a:buChar char="Ø"/>
            </a:pPr>
            <a:r>
              <a:rPr lang="en-US" sz="1400" dirty="0"/>
              <a:t>Explain why PV changes at </a:t>
            </a:r>
            <a:r>
              <a:rPr lang="en-US" sz="1400" dirty="0">
                <a:solidFill>
                  <a:srgbClr val="FF0000"/>
                </a:solidFill>
              </a:rPr>
              <a:t>-100, +100</a:t>
            </a:r>
            <a:r>
              <a:rPr lang="en-US" sz="1400" dirty="0"/>
              <a:t> are different for #2 vs #4</a:t>
            </a:r>
          </a:p>
          <a:p>
            <a:pPr marL="742950" lvl="1" indent="-285750">
              <a:spcBef>
                <a:spcPct val="20000"/>
              </a:spcBef>
              <a:buClr>
                <a:schemeClr val="accent2"/>
              </a:buClr>
              <a:buFont typeface="Wingdings" panose="05000000000000000000" pitchFamily="2" charset="2"/>
              <a:buChar char="Ø"/>
            </a:pPr>
            <a:r>
              <a:rPr lang="en-US" sz="1400" dirty="0"/>
              <a:t>Describe the relationship of PV changes for #3 to #2 and #4</a:t>
            </a:r>
          </a:p>
          <a:p>
            <a:pPr lvl="1">
              <a:spcBef>
                <a:spcPct val="20000"/>
              </a:spcBef>
            </a:pPr>
            <a:endParaRPr lang="en-US" sz="1400" dirty="0"/>
          </a:p>
          <a:p>
            <a:pPr>
              <a:spcBef>
                <a:spcPct val="20000"/>
              </a:spcBef>
            </a:pPr>
            <a:endParaRPr lang="en-US" sz="1400" dirty="0"/>
          </a:p>
          <a:p>
            <a:pPr>
              <a:spcBef>
                <a:spcPct val="20000"/>
              </a:spcBef>
            </a:pPr>
            <a:endParaRPr lang="en-US" sz="1400" dirty="0"/>
          </a:p>
          <a:p>
            <a:pPr>
              <a:spcBef>
                <a:spcPct val="20000"/>
              </a:spcBef>
            </a:pPr>
            <a:endParaRPr lang="en-US" sz="1400" dirty="0"/>
          </a:p>
        </p:txBody>
      </p:sp>
      <p:sp>
        <p:nvSpPr>
          <p:cNvPr id="9" name="Content Placeholder 2"/>
          <p:cNvSpPr txBox="1">
            <a:spLocks/>
          </p:cNvSpPr>
          <p:nvPr/>
        </p:nvSpPr>
        <p:spPr>
          <a:xfrm>
            <a:off x="533400" y="5410200"/>
            <a:ext cx="5715000" cy="914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u="sng" dirty="0"/>
              <a:t>Readings</a:t>
            </a:r>
          </a:p>
          <a:p>
            <a:pPr marL="400050" lvl="1" indent="0">
              <a:buNone/>
            </a:pPr>
            <a:r>
              <a:rPr lang="en-US" sz="1400" dirty="0"/>
              <a:t>Salomon Smith Barney Guide to MBS and ABS</a:t>
            </a:r>
          </a:p>
          <a:p>
            <a:pPr marL="400050" lvl="1" indent="0">
              <a:buNone/>
            </a:pPr>
            <a:r>
              <a:rPr lang="en-US" sz="1400" dirty="0"/>
              <a:t>Chapters 1, 4, 5</a:t>
            </a:r>
          </a:p>
        </p:txBody>
      </p:sp>
    </p:spTree>
    <p:extLst>
      <p:ext uri="{BB962C8B-B14F-4D97-AF65-F5344CB8AC3E}">
        <p14:creationId xmlns:p14="http://schemas.microsoft.com/office/powerpoint/2010/main" val="3651845861"/>
      </p:ext>
    </p:extLst>
  </p:cSld>
  <p:clrMapOvr>
    <a:masterClrMapping/>
  </p:clrMapOvr>
  <p:transition spd="med">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 Part II: shocked interest rates (three sets of five paths)</a:t>
            </a:r>
          </a:p>
        </p:txBody>
      </p:sp>
      <p:pic>
        <p:nvPicPr>
          <p:cNvPr id="3" name="Picture 2">
            <a:extLst>
              <a:ext uri="{FF2B5EF4-FFF2-40B4-BE49-F238E27FC236}">
                <a16:creationId xmlns:a16="http://schemas.microsoft.com/office/drawing/2014/main" id="{B6B98A26-7149-FE48-B6F8-B6C21EB309BD}"/>
              </a:ext>
            </a:extLst>
          </p:cNvPr>
          <p:cNvPicPr>
            <a:picLocks noChangeAspect="1"/>
          </p:cNvPicPr>
          <p:nvPr/>
        </p:nvPicPr>
        <p:blipFill>
          <a:blip r:embed="rId2"/>
          <a:stretch>
            <a:fillRect/>
          </a:stretch>
        </p:blipFill>
        <p:spPr>
          <a:xfrm>
            <a:off x="0" y="2379945"/>
            <a:ext cx="9144000" cy="2098110"/>
          </a:xfrm>
          <a:prstGeom prst="rect">
            <a:avLst/>
          </a:prstGeom>
        </p:spPr>
      </p:pic>
    </p:spTree>
    <p:extLst>
      <p:ext uri="{BB962C8B-B14F-4D97-AF65-F5344CB8AC3E}">
        <p14:creationId xmlns:p14="http://schemas.microsoft.com/office/powerpoint/2010/main" val="2213987909"/>
      </p:ext>
    </p:extLst>
  </p:cSld>
  <p:clrMapOvr>
    <a:masterClrMapping/>
  </p:clrMapOvr>
  <p:transition spd="med">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 Part II: CPR’s for shocked interest rates (3 x 5 paths)</a:t>
            </a:r>
          </a:p>
        </p:txBody>
      </p:sp>
      <p:pic>
        <p:nvPicPr>
          <p:cNvPr id="1946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1" y="914400"/>
            <a:ext cx="8534400" cy="5477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3279333"/>
      </p:ext>
    </p:extLst>
  </p:cSld>
  <p:clrMapOvr>
    <a:masterClrMapping/>
  </p:clrMapOvr>
  <p:transition spd="med">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4" name="Text Placeholder 3"/>
          <p:cNvSpPr>
            <a:spLocks noGrp="1"/>
          </p:cNvSpPr>
          <p:nvPr>
            <p:ph type="body" sz="quarter" idx="10"/>
          </p:nvPr>
        </p:nvSpPr>
        <p:spPr>
          <a:xfrm>
            <a:off x="457200" y="4251960"/>
            <a:ext cx="8235950" cy="268279"/>
          </a:xfrm>
        </p:spPr>
        <p:txBody>
          <a:bodyPr/>
          <a:lstStyle/>
          <a:p>
            <a:r>
              <a:rPr lang="en-US" dirty="0"/>
              <a:t>Other</a:t>
            </a:r>
          </a:p>
        </p:txBody>
      </p:sp>
    </p:spTree>
    <p:extLst>
      <p:ext uri="{BB962C8B-B14F-4D97-AF65-F5344CB8AC3E}">
        <p14:creationId xmlns:p14="http://schemas.microsoft.com/office/powerpoint/2010/main" val="3873953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
            <a:ext cx="8220456" cy="307777"/>
          </a:xfrm>
        </p:spPr>
        <p:txBody>
          <a:bodyPr/>
          <a:lstStyle/>
          <a:p>
            <a:r>
              <a:rPr lang="en-US" dirty="0">
                <a:solidFill>
                  <a:schemeClr val="accent1"/>
                </a:solidFill>
              </a:rPr>
              <a:t>Homework from previous lecture</a:t>
            </a:r>
            <a:r>
              <a:rPr lang="en-US" dirty="0"/>
              <a:t>: If lower band breaks</a:t>
            </a:r>
          </a:p>
        </p:txBody>
      </p:sp>
      <p:sp>
        <p:nvSpPr>
          <p:cNvPr id="3" name="Content Placeholder 2"/>
          <p:cNvSpPr>
            <a:spLocks noGrp="1"/>
          </p:cNvSpPr>
          <p:nvPr>
            <p:ph idx="1"/>
          </p:nvPr>
        </p:nvSpPr>
        <p:spPr>
          <a:xfrm>
            <a:off x="3184904" y="6054076"/>
            <a:ext cx="4892040" cy="390695"/>
          </a:xfrm>
        </p:spPr>
        <p:txBody>
          <a:bodyPr>
            <a:normAutofit/>
          </a:bodyPr>
          <a:lstStyle/>
          <a:p>
            <a:r>
              <a:rPr lang="en-US" dirty="0"/>
              <a:t>(Note: both the PAC and the Support bond “extend”.)</a:t>
            </a:r>
          </a:p>
        </p:txBody>
      </p:sp>
      <p:pic>
        <p:nvPicPr>
          <p:cNvPr id="5" name="Picture 4">
            <a:extLst>
              <a:ext uri="{FF2B5EF4-FFF2-40B4-BE49-F238E27FC236}">
                <a16:creationId xmlns:a16="http://schemas.microsoft.com/office/drawing/2014/main" id="{AB8B0FA5-66B4-0042-BDED-43A80874D1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80" y="685800"/>
            <a:ext cx="4289900" cy="2267789"/>
          </a:xfrm>
          <a:prstGeom prst="rect">
            <a:avLst/>
          </a:prstGeom>
        </p:spPr>
      </p:pic>
      <p:pic>
        <p:nvPicPr>
          <p:cNvPr id="7" name="Picture 6">
            <a:extLst>
              <a:ext uri="{FF2B5EF4-FFF2-40B4-BE49-F238E27FC236}">
                <a16:creationId xmlns:a16="http://schemas.microsoft.com/office/drawing/2014/main" id="{3FBA30B7-AE39-964D-95A4-E8FEA49945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34640" y="2926080"/>
            <a:ext cx="4344670" cy="2297477"/>
          </a:xfrm>
          <a:prstGeom prst="rect">
            <a:avLst/>
          </a:prstGeom>
        </p:spPr>
      </p:pic>
      <p:sp>
        <p:nvSpPr>
          <p:cNvPr id="10" name="Triangle 9">
            <a:extLst>
              <a:ext uri="{FF2B5EF4-FFF2-40B4-BE49-F238E27FC236}">
                <a16:creationId xmlns:a16="http://schemas.microsoft.com/office/drawing/2014/main" id="{80052806-72E6-9244-9E7F-499F39199196}"/>
              </a:ext>
            </a:extLst>
          </p:cNvPr>
          <p:cNvSpPr/>
          <p:nvPr/>
        </p:nvSpPr>
        <p:spPr>
          <a:xfrm rot="1417067">
            <a:off x="4385353" y="3827638"/>
            <a:ext cx="1461263" cy="339529"/>
          </a:xfrm>
          <a:prstGeom prst="triangle">
            <a:avLst>
              <a:gd name="adj" fmla="val 86950"/>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976E0BB4-6F67-1A49-A5C5-788623BB5B5B}"/>
              </a:ext>
            </a:extLst>
          </p:cNvPr>
          <p:cNvSpPr/>
          <p:nvPr/>
        </p:nvSpPr>
        <p:spPr>
          <a:xfrm rot="11767340">
            <a:off x="5589995" y="4340929"/>
            <a:ext cx="1031006" cy="224416"/>
          </a:xfrm>
          <a:prstGeom prst="triangle">
            <a:avLst>
              <a:gd name="adj" fmla="val 89669"/>
            </a:avLst>
          </a:prstGeom>
          <a:noFill/>
          <a:ln w="2222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7CE48D70-5E16-7F4D-AE57-530CBB1A95F0}"/>
              </a:ext>
            </a:extLst>
          </p:cNvPr>
          <p:cNvCxnSpPr>
            <a:cxnSpLocks/>
          </p:cNvCxnSpPr>
          <p:nvPr/>
        </p:nvCxnSpPr>
        <p:spPr>
          <a:xfrm flipV="1">
            <a:off x="2327830" y="4064327"/>
            <a:ext cx="1055450" cy="2074"/>
          </a:xfrm>
          <a:prstGeom prst="straightConnector1">
            <a:avLst/>
          </a:prstGeom>
          <a:ln w="12700">
            <a:solidFill>
              <a:srgbClr val="B4425D"/>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9B2C421-B1E3-2446-B1AD-D1837319382C}"/>
              </a:ext>
            </a:extLst>
          </p:cNvPr>
          <p:cNvCxnSpPr>
            <a:cxnSpLocks/>
          </p:cNvCxnSpPr>
          <p:nvPr/>
        </p:nvCxnSpPr>
        <p:spPr>
          <a:xfrm flipH="1" flipV="1">
            <a:off x="6197440" y="4516821"/>
            <a:ext cx="109410" cy="414141"/>
          </a:xfrm>
          <a:prstGeom prst="straightConnector1">
            <a:avLst/>
          </a:prstGeom>
          <a:ln w="127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riangle 20">
            <a:extLst>
              <a:ext uri="{FF2B5EF4-FFF2-40B4-BE49-F238E27FC236}">
                <a16:creationId xmlns:a16="http://schemas.microsoft.com/office/drawing/2014/main" id="{43B3864D-4996-E343-A099-5C5325362299}"/>
              </a:ext>
            </a:extLst>
          </p:cNvPr>
          <p:cNvSpPr/>
          <p:nvPr/>
        </p:nvSpPr>
        <p:spPr>
          <a:xfrm rot="20408446">
            <a:off x="3318050" y="3525647"/>
            <a:ext cx="963504" cy="532778"/>
          </a:xfrm>
          <a:prstGeom prst="triangle">
            <a:avLst>
              <a:gd name="adj" fmla="val 53618"/>
            </a:avLst>
          </a:prstGeom>
          <a:noFill/>
          <a:ln w="28575">
            <a:solidFill>
              <a:srgbClr val="B4425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6A51717F-F4DE-974B-86E7-6D80BFB53CFE}"/>
              </a:ext>
            </a:extLst>
          </p:cNvPr>
          <p:cNvCxnSpPr>
            <a:cxnSpLocks/>
          </p:cNvCxnSpPr>
          <p:nvPr/>
        </p:nvCxnSpPr>
        <p:spPr>
          <a:xfrm flipV="1">
            <a:off x="4233343" y="4516821"/>
            <a:ext cx="512895" cy="387236"/>
          </a:xfrm>
          <a:prstGeom prst="straightConnector1">
            <a:avLst/>
          </a:prstGeom>
          <a:ln w="12700">
            <a:solidFill>
              <a:srgbClr val="00B05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B22B6A3-5C46-A440-BBB8-1F95634CE043}"/>
              </a:ext>
            </a:extLst>
          </p:cNvPr>
          <p:cNvSpPr txBox="1"/>
          <p:nvPr/>
        </p:nvSpPr>
        <p:spPr>
          <a:xfrm>
            <a:off x="914368" y="3789402"/>
            <a:ext cx="1745140" cy="553998"/>
          </a:xfrm>
          <a:prstGeom prst="rect">
            <a:avLst/>
          </a:prstGeom>
          <a:noFill/>
        </p:spPr>
        <p:txBody>
          <a:bodyPr wrap="square" lIns="0" tIns="0" rIns="0" bIns="0" rtlCol="0">
            <a:spAutoFit/>
          </a:bodyPr>
          <a:lstStyle/>
          <a:p>
            <a:r>
              <a:rPr lang="en-US" sz="1200" dirty="0">
                <a:solidFill>
                  <a:srgbClr val="B4425D"/>
                </a:solidFill>
              </a:rPr>
              <a:t>Cumulative principal payments to PAC are slower than scheduled</a:t>
            </a:r>
          </a:p>
        </p:txBody>
      </p:sp>
      <p:sp>
        <p:nvSpPr>
          <p:cNvPr id="28" name="TextBox 27">
            <a:extLst>
              <a:ext uri="{FF2B5EF4-FFF2-40B4-BE49-F238E27FC236}">
                <a16:creationId xmlns:a16="http://schemas.microsoft.com/office/drawing/2014/main" id="{FFE92037-2A4F-9243-BA37-7A80212AD6E6}"/>
              </a:ext>
            </a:extLst>
          </p:cNvPr>
          <p:cNvSpPr txBox="1"/>
          <p:nvPr/>
        </p:nvSpPr>
        <p:spPr>
          <a:xfrm>
            <a:off x="1816573" y="4790610"/>
            <a:ext cx="2593889" cy="369332"/>
          </a:xfrm>
          <a:prstGeom prst="rect">
            <a:avLst/>
          </a:prstGeom>
          <a:noFill/>
        </p:spPr>
        <p:txBody>
          <a:bodyPr wrap="square" lIns="0" tIns="0" rIns="0" bIns="0" rtlCol="0">
            <a:spAutoFit/>
          </a:bodyPr>
          <a:lstStyle/>
          <a:p>
            <a:r>
              <a:rPr lang="en-US" sz="1200" dirty="0" err="1">
                <a:solidFill>
                  <a:srgbClr val="00B050"/>
                </a:solidFill>
              </a:rPr>
              <a:t>Proritize</a:t>
            </a:r>
            <a:r>
              <a:rPr lang="en-US" sz="1200" dirty="0">
                <a:solidFill>
                  <a:srgbClr val="00B050"/>
                </a:solidFill>
              </a:rPr>
              <a:t> principal payments to PAC until the PAC is back on schedule</a:t>
            </a:r>
          </a:p>
        </p:txBody>
      </p:sp>
      <p:sp>
        <p:nvSpPr>
          <p:cNvPr id="29" name="TextBox 28">
            <a:extLst>
              <a:ext uri="{FF2B5EF4-FFF2-40B4-BE49-F238E27FC236}">
                <a16:creationId xmlns:a16="http://schemas.microsoft.com/office/drawing/2014/main" id="{AB0260B6-4FA2-D446-9CD8-801CE2D265C4}"/>
              </a:ext>
            </a:extLst>
          </p:cNvPr>
          <p:cNvSpPr txBox="1"/>
          <p:nvPr/>
        </p:nvSpPr>
        <p:spPr>
          <a:xfrm>
            <a:off x="5967466" y="4938653"/>
            <a:ext cx="2710189" cy="738664"/>
          </a:xfrm>
          <a:prstGeom prst="rect">
            <a:avLst/>
          </a:prstGeom>
          <a:noFill/>
        </p:spPr>
        <p:txBody>
          <a:bodyPr wrap="square" lIns="0" tIns="0" rIns="0" bIns="0" rtlCol="0">
            <a:spAutoFit/>
          </a:bodyPr>
          <a:lstStyle/>
          <a:p>
            <a:r>
              <a:rPr lang="en-US" sz="1200" dirty="0"/>
              <a:t>Once cumulative principal paid to PAC catches up to the originally scheduled principal, then the allocation of principal returns to to normal  </a:t>
            </a:r>
          </a:p>
        </p:txBody>
      </p:sp>
      <p:sp>
        <p:nvSpPr>
          <p:cNvPr id="11" name="Freeform 10">
            <a:extLst>
              <a:ext uri="{FF2B5EF4-FFF2-40B4-BE49-F238E27FC236}">
                <a16:creationId xmlns:a16="http://schemas.microsoft.com/office/drawing/2014/main" id="{72AF1B76-2565-FF4C-9767-21F5006523DC}"/>
              </a:ext>
            </a:extLst>
          </p:cNvPr>
          <p:cNvSpPr/>
          <p:nvPr/>
        </p:nvSpPr>
        <p:spPr>
          <a:xfrm>
            <a:off x="2244178" y="4379661"/>
            <a:ext cx="3468413" cy="2343807"/>
          </a:xfrm>
          <a:custGeom>
            <a:avLst/>
            <a:gdLst>
              <a:gd name="connsiteX0" fmla="*/ 21020 w 3468413"/>
              <a:gd name="connsiteY0" fmla="*/ 2343807 h 2343807"/>
              <a:gd name="connsiteX1" fmla="*/ 0 w 3468413"/>
              <a:gd name="connsiteY1" fmla="*/ 2144110 h 2343807"/>
              <a:gd name="connsiteX2" fmla="*/ 10510 w 3468413"/>
              <a:gd name="connsiteY2" fmla="*/ 1502979 h 2343807"/>
              <a:gd name="connsiteX3" fmla="*/ 21020 w 3468413"/>
              <a:gd name="connsiteY3" fmla="*/ 1355834 h 2343807"/>
              <a:gd name="connsiteX4" fmla="*/ 94593 w 3468413"/>
              <a:gd name="connsiteY4" fmla="*/ 1135117 h 2343807"/>
              <a:gd name="connsiteX5" fmla="*/ 136634 w 3468413"/>
              <a:gd name="connsiteY5" fmla="*/ 987972 h 2343807"/>
              <a:gd name="connsiteX6" fmla="*/ 210206 w 3468413"/>
              <a:gd name="connsiteY6" fmla="*/ 872358 h 2343807"/>
              <a:gd name="connsiteX7" fmla="*/ 273269 w 3468413"/>
              <a:gd name="connsiteY7" fmla="*/ 788276 h 2343807"/>
              <a:gd name="connsiteX8" fmla="*/ 336331 w 3468413"/>
              <a:gd name="connsiteY8" fmla="*/ 725213 h 2343807"/>
              <a:gd name="connsiteX9" fmla="*/ 399393 w 3468413"/>
              <a:gd name="connsiteY9" fmla="*/ 662151 h 2343807"/>
              <a:gd name="connsiteX10" fmla="*/ 472965 w 3468413"/>
              <a:gd name="connsiteY10" fmla="*/ 641131 h 2343807"/>
              <a:gd name="connsiteX11" fmla="*/ 546538 w 3468413"/>
              <a:gd name="connsiteY11" fmla="*/ 620110 h 2343807"/>
              <a:gd name="connsiteX12" fmla="*/ 662151 w 3468413"/>
              <a:gd name="connsiteY12" fmla="*/ 599089 h 2343807"/>
              <a:gd name="connsiteX13" fmla="*/ 735724 w 3468413"/>
              <a:gd name="connsiteY13" fmla="*/ 588579 h 2343807"/>
              <a:gd name="connsiteX14" fmla="*/ 798786 w 3468413"/>
              <a:gd name="connsiteY14" fmla="*/ 578069 h 2343807"/>
              <a:gd name="connsiteX15" fmla="*/ 893379 w 3468413"/>
              <a:gd name="connsiteY15" fmla="*/ 546538 h 2343807"/>
              <a:gd name="connsiteX16" fmla="*/ 924910 w 3468413"/>
              <a:gd name="connsiteY16" fmla="*/ 536027 h 2343807"/>
              <a:gd name="connsiteX17" fmla="*/ 956441 w 3468413"/>
              <a:gd name="connsiteY17" fmla="*/ 525517 h 2343807"/>
              <a:gd name="connsiteX18" fmla="*/ 1040524 w 3468413"/>
              <a:gd name="connsiteY18" fmla="*/ 493986 h 2343807"/>
              <a:gd name="connsiteX19" fmla="*/ 1114096 w 3468413"/>
              <a:gd name="connsiteY19" fmla="*/ 472965 h 2343807"/>
              <a:gd name="connsiteX20" fmla="*/ 1439917 w 3468413"/>
              <a:gd name="connsiteY20" fmla="*/ 441434 h 2343807"/>
              <a:gd name="connsiteX21" fmla="*/ 1723696 w 3468413"/>
              <a:gd name="connsiteY21" fmla="*/ 357351 h 2343807"/>
              <a:gd name="connsiteX22" fmla="*/ 2060027 w 3468413"/>
              <a:gd name="connsiteY22" fmla="*/ 294289 h 2343807"/>
              <a:gd name="connsiteX23" fmla="*/ 2238703 w 3468413"/>
              <a:gd name="connsiteY23" fmla="*/ 189186 h 2343807"/>
              <a:gd name="connsiteX24" fmla="*/ 2301765 w 3468413"/>
              <a:gd name="connsiteY24" fmla="*/ 157655 h 2343807"/>
              <a:gd name="connsiteX25" fmla="*/ 2375338 w 3468413"/>
              <a:gd name="connsiteY25" fmla="*/ 105103 h 2343807"/>
              <a:gd name="connsiteX26" fmla="*/ 2448910 w 3468413"/>
              <a:gd name="connsiteY26" fmla="*/ 73572 h 2343807"/>
              <a:gd name="connsiteX27" fmla="*/ 2511972 w 3468413"/>
              <a:gd name="connsiteY27" fmla="*/ 52551 h 2343807"/>
              <a:gd name="connsiteX28" fmla="*/ 2795751 w 3468413"/>
              <a:gd name="connsiteY28" fmla="*/ 73572 h 2343807"/>
              <a:gd name="connsiteX29" fmla="*/ 2921875 w 3468413"/>
              <a:gd name="connsiteY29" fmla="*/ 105103 h 2343807"/>
              <a:gd name="connsiteX30" fmla="*/ 3048000 w 3468413"/>
              <a:gd name="connsiteY30" fmla="*/ 126124 h 2343807"/>
              <a:gd name="connsiteX31" fmla="*/ 3174124 w 3468413"/>
              <a:gd name="connsiteY31" fmla="*/ 115613 h 2343807"/>
              <a:gd name="connsiteX32" fmla="*/ 3226675 w 3468413"/>
              <a:gd name="connsiteY32" fmla="*/ 105103 h 2343807"/>
              <a:gd name="connsiteX33" fmla="*/ 3289738 w 3468413"/>
              <a:gd name="connsiteY33" fmla="*/ 94593 h 2343807"/>
              <a:gd name="connsiteX34" fmla="*/ 3394841 w 3468413"/>
              <a:gd name="connsiteY34" fmla="*/ 21020 h 2343807"/>
              <a:gd name="connsiteX35" fmla="*/ 3436882 w 3468413"/>
              <a:gd name="connsiteY35" fmla="*/ 10510 h 2343807"/>
              <a:gd name="connsiteX36" fmla="*/ 3468413 w 3468413"/>
              <a:gd name="connsiteY36" fmla="*/ 0 h 2343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68413" h="2343807">
                <a:moveTo>
                  <a:pt x="21020" y="2343807"/>
                </a:moveTo>
                <a:cubicBezTo>
                  <a:pt x="11924" y="2280132"/>
                  <a:pt x="0" y="2206947"/>
                  <a:pt x="0" y="2144110"/>
                </a:cubicBezTo>
                <a:cubicBezTo>
                  <a:pt x="0" y="1930371"/>
                  <a:pt x="4813" y="1716642"/>
                  <a:pt x="10510" y="1502979"/>
                </a:cubicBezTo>
                <a:cubicBezTo>
                  <a:pt x="11821" y="1453823"/>
                  <a:pt x="12936" y="1404338"/>
                  <a:pt x="21020" y="1355834"/>
                </a:cubicBezTo>
                <a:cubicBezTo>
                  <a:pt x="30505" y="1298926"/>
                  <a:pt x="77978" y="1187039"/>
                  <a:pt x="94593" y="1135117"/>
                </a:cubicBezTo>
                <a:cubicBezTo>
                  <a:pt x="110140" y="1086533"/>
                  <a:pt x="110389" y="1031714"/>
                  <a:pt x="136634" y="987972"/>
                </a:cubicBezTo>
                <a:cubicBezTo>
                  <a:pt x="159581" y="949727"/>
                  <a:pt x="183523" y="907934"/>
                  <a:pt x="210206" y="872358"/>
                </a:cubicBezTo>
                <a:cubicBezTo>
                  <a:pt x="231227" y="844331"/>
                  <a:pt x="250469" y="814876"/>
                  <a:pt x="273269" y="788276"/>
                </a:cubicBezTo>
                <a:cubicBezTo>
                  <a:pt x="292616" y="765705"/>
                  <a:pt x="316581" y="747432"/>
                  <a:pt x="336331" y="725213"/>
                </a:cubicBezTo>
                <a:cubicBezTo>
                  <a:pt x="375760" y="680854"/>
                  <a:pt x="335191" y="698837"/>
                  <a:pt x="399393" y="662151"/>
                </a:cubicBezTo>
                <a:cubicBezTo>
                  <a:pt x="411993" y="654951"/>
                  <a:pt x="462726" y="644056"/>
                  <a:pt x="472965" y="641131"/>
                </a:cubicBezTo>
                <a:cubicBezTo>
                  <a:pt x="534423" y="623571"/>
                  <a:pt x="472595" y="636541"/>
                  <a:pt x="546538" y="620110"/>
                </a:cubicBezTo>
                <a:cubicBezTo>
                  <a:pt x="583424" y="611913"/>
                  <a:pt x="625084" y="604792"/>
                  <a:pt x="662151" y="599089"/>
                </a:cubicBezTo>
                <a:cubicBezTo>
                  <a:pt x="686636" y="595322"/>
                  <a:pt x="711239" y="592346"/>
                  <a:pt x="735724" y="588579"/>
                </a:cubicBezTo>
                <a:cubicBezTo>
                  <a:pt x="756787" y="585339"/>
                  <a:pt x="777765" y="581572"/>
                  <a:pt x="798786" y="578069"/>
                </a:cubicBezTo>
                <a:lnTo>
                  <a:pt x="893379" y="546538"/>
                </a:lnTo>
                <a:lnTo>
                  <a:pt x="924910" y="536027"/>
                </a:lnTo>
                <a:lnTo>
                  <a:pt x="956441" y="525517"/>
                </a:lnTo>
                <a:cubicBezTo>
                  <a:pt x="1008346" y="490913"/>
                  <a:pt x="967793" y="512168"/>
                  <a:pt x="1040524" y="493986"/>
                </a:cubicBezTo>
                <a:cubicBezTo>
                  <a:pt x="1073041" y="485857"/>
                  <a:pt x="1077889" y="477103"/>
                  <a:pt x="1114096" y="472965"/>
                </a:cubicBezTo>
                <a:cubicBezTo>
                  <a:pt x="1222505" y="460575"/>
                  <a:pt x="1331310" y="451944"/>
                  <a:pt x="1439917" y="441434"/>
                </a:cubicBezTo>
                <a:cubicBezTo>
                  <a:pt x="1534510" y="413406"/>
                  <a:pt x="1626728" y="375533"/>
                  <a:pt x="1723696" y="357351"/>
                </a:cubicBezTo>
                <a:lnTo>
                  <a:pt x="2060027" y="294289"/>
                </a:lnTo>
                <a:cubicBezTo>
                  <a:pt x="2119586" y="259255"/>
                  <a:pt x="2176899" y="220088"/>
                  <a:pt x="2238703" y="189186"/>
                </a:cubicBezTo>
                <a:cubicBezTo>
                  <a:pt x="2259724" y="178676"/>
                  <a:pt x="2281749" y="169972"/>
                  <a:pt x="2301765" y="157655"/>
                </a:cubicBezTo>
                <a:cubicBezTo>
                  <a:pt x="2327432" y="141860"/>
                  <a:pt x="2349171" y="120056"/>
                  <a:pt x="2375338" y="105103"/>
                </a:cubicBezTo>
                <a:cubicBezTo>
                  <a:pt x="2398504" y="91865"/>
                  <a:pt x="2424007" y="83150"/>
                  <a:pt x="2448910" y="73572"/>
                </a:cubicBezTo>
                <a:cubicBezTo>
                  <a:pt x="2469591" y="65618"/>
                  <a:pt x="2511972" y="52551"/>
                  <a:pt x="2511972" y="52551"/>
                </a:cubicBezTo>
                <a:cubicBezTo>
                  <a:pt x="2529924" y="53449"/>
                  <a:pt x="2729351" y="56972"/>
                  <a:pt x="2795751" y="73572"/>
                </a:cubicBezTo>
                <a:cubicBezTo>
                  <a:pt x="2977077" y="118904"/>
                  <a:pt x="2690741" y="72085"/>
                  <a:pt x="2921875" y="105103"/>
                </a:cubicBezTo>
                <a:cubicBezTo>
                  <a:pt x="2971210" y="121547"/>
                  <a:pt x="2977600" y="126124"/>
                  <a:pt x="3048000" y="126124"/>
                </a:cubicBezTo>
                <a:cubicBezTo>
                  <a:pt x="3090187" y="126124"/>
                  <a:pt x="3132083" y="119117"/>
                  <a:pt x="3174124" y="115613"/>
                </a:cubicBezTo>
                <a:lnTo>
                  <a:pt x="3226675" y="105103"/>
                </a:lnTo>
                <a:cubicBezTo>
                  <a:pt x="3247642" y="101291"/>
                  <a:pt x="3270066" y="102790"/>
                  <a:pt x="3289738" y="94593"/>
                </a:cubicBezTo>
                <a:cubicBezTo>
                  <a:pt x="3403806" y="47065"/>
                  <a:pt x="3307329" y="64776"/>
                  <a:pt x="3394841" y="21020"/>
                </a:cubicBezTo>
                <a:cubicBezTo>
                  <a:pt x="3407761" y="14560"/>
                  <a:pt x="3422993" y="14478"/>
                  <a:pt x="3436882" y="10510"/>
                </a:cubicBezTo>
                <a:cubicBezTo>
                  <a:pt x="3447535" y="7466"/>
                  <a:pt x="3468413" y="0"/>
                  <a:pt x="3468413" y="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F62687DA-055D-A249-B3C2-48AA2B73CE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26280" y="685800"/>
            <a:ext cx="4344670" cy="2297477"/>
          </a:xfrm>
          <a:prstGeom prst="rect">
            <a:avLst/>
          </a:prstGeom>
        </p:spPr>
      </p:pic>
    </p:spTree>
    <p:extLst>
      <p:ext uri="{BB962C8B-B14F-4D97-AF65-F5344CB8AC3E}">
        <p14:creationId xmlns:p14="http://schemas.microsoft.com/office/powerpoint/2010/main" val="56176315"/>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16" grpId="0" animBg="1"/>
      <p:bldP spid="21" grpId="0" animBg="1"/>
      <p:bldP spid="18" grpId="0"/>
      <p:bldP spid="28" grpId="0"/>
      <p:bldP spid="2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334" y="3462865"/>
            <a:ext cx="7457466" cy="26265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Appendix:</a:t>
            </a:r>
          </a:p>
        </p:txBody>
      </p:sp>
      <p:sp>
        <p:nvSpPr>
          <p:cNvPr id="3" name="Content Placeholder 2"/>
          <p:cNvSpPr>
            <a:spLocks noGrp="1"/>
          </p:cNvSpPr>
          <p:nvPr>
            <p:ph idx="1"/>
          </p:nvPr>
        </p:nvSpPr>
        <p:spPr>
          <a:xfrm>
            <a:off x="457200" y="1143001"/>
            <a:ext cx="5715000" cy="761999"/>
          </a:xfrm>
        </p:spPr>
        <p:txBody>
          <a:bodyPr>
            <a:normAutofit/>
          </a:bodyPr>
          <a:lstStyle/>
          <a:p>
            <a:pPr marL="0" indent="0">
              <a:buNone/>
            </a:pPr>
            <a:r>
              <a:rPr lang="en-US" sz="2000" dirty="0"/>
              <a:t>Other terms appearing in FNCL 3.5 2/18 </a:t>
            </a:r>
            <a:r>
              <a:rPr lang="en-US" sz="2000" dirty="0" err="1"/>
              <a:t>Mtge</a:t>
            </a:r>
            <a:r>
              <a:rPr lang="en-US" sz="2000" dirty="0"/>
              <a:t> DES:</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p:txBody>
      </p:sp>
      <p:sp>
        <p:nvSpPr>
          <p:cNvPr id="11" name="TextBox 10"/>
          <p:cNvSpPr txBox="1"/>
          <p:nvPr/>
        </p:nvSpPr>
        <p:spPr>
          <a:xfrm>
            <a:off x="800100" y="6139190"/>
            <a:ext cx="2857500" cy="261610"/>
          </a:xfrm>
          <a:prstGeom prst="rect">
            <a:avLst/>
          </a:prstGeom>
          <a:noFill/>
        </p:spPr>
        <p:txBody>
          <a:bodyPr wrap="square" rtlCol="0">
            <a:spAutoFit/>
          </a:bodyPr>
          <a:lstStyle/>
          <a:p>
            <a:r>
              <a:rPr lang="en-US" sz="1100" dirty="0"/>
              <a:t>Source: Bloomberg FNCL 3.5 2/18 </a:t>
            </a:r>
            <a:r>
              <a:rPr lang="en-US" sz="1100" dirty="0" err="1"/>
              <a:t>Mtge</a:t>
            </a:r>
            <a:r>
              <a:rPr lang="en-US" sz="1100" dirty="0"/>
              <a:t> DES</a:t>
            </a:r>
          </a:p>
        </p:txBody>
      </p:sp>
      <p:sp>
        <p:nvSpPr>
          <p:cNvPr id="14" name="Rounded Rectangle 13"/>
          <p:cNvSpPr/>
          <p:nvPr/>
        </p:nvSpPr>
        <p:spPr>
          <a:xfrm>
            <a:off x="787402" y="3632199"/>
            <a:ext cx="1828800" cy="635001"/>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87366" y="2057400"/>
            <a:ext cx="2865434" cy="646331"/>
          </a:xfrm>
          <a:prstGeom prst="rect">
            <a:avLst/>
          </a:prstGeom>
          <a:noFill/>
        </p:spPr>
        <p:txBody>
          <a:bodyPr wrap="square" rtlCol="0">
            <a:spAutoFit/>
          </a:bodyPr>
          <a:lstStyle/>
          <a:p>
            <a:r>
              <a:rPr lang="en-US" sz="900" dirty="0" err="1"/>
              <a:t>Wtd</a:t>
            </a:r>
            <a:r>
              <a:rPr lang="en-US" sz="900" dirty="0"/>
              <a:t> </a:t>
            </a:r>
            <a:r>
              <a:rPr lang="en-US" sz="900" dirty="0" err="1"/>
              <a:t>Avg</a:t>
            </a:r>
            <a:r>
              <a:rPr lang="en-US" sz="900" dirty="0"/>
              <a:t> </a:t>
            </a:r>
            <a:r>
              <a:rPr lang="en-US" sz="900" dirty="0" err="1"/>
              <a:t>Orig</a:t>
            </a:r>
            <a:r>
              <a:rPr lang="en-US" sz="900" dirty="0"/>
              <a:t> LTV</a:t>
            </a:r>
          </a:p>
          <a:p>
            <a:r>
              <a:rPr lang="en-US" sz="900" dirty="0" err="1"/>
              <a:t>Wtd</a:t>
            </a:r>
            <a:r>
              <a:rPr lang="en-US" sz="900" dirty="0"/>
              <a:t> </a:t>
            </a:r>
            <a:r>
              <a:rPr lang="en-US" sz="900" dirty="0" err="1"/>
              <a:t>Avg</a:t>
            </a:r>
            <a:r>
              <a:rPr lang="en-US" sz="900" dirty="0"/>
              <a:t> </a:t>
            </a:r>
            <a:r>
              <a:rPr lang="en-US" sz="900" dirty="0" err="1"/>
              <a:t>Orig</a:t>
            </a:r>
            <a:r>
              <a:rPr lang="en-US" sz="900" dirty="0"/>
              <a:t> LTV – HPI adjusted</a:t>
            </a:r>
          </a:p>
          <a:p>
            <a:r>
              <a:rPr lang="en-US" sz="900" dirty="0" err="1"/>
              <a:t>Wtd</a:t>
            </a:r>
            <a:r>
              <a:rPr lang="en-US" sz="900" dirty="0"/>
              <a:t> </a:t>
            </a:r>
            <a:r>
              <a:rPr lang="en-US" sz="900" dirty="0" err="1"/>
              <a:t>Avg</a:t>
            </a:r>
            <a:r>
              <a:rPr lang="en-US" sz="900" dirty="0"/>
              <a:t> </a:t>
            </a:r>
            <a:r>
              <a:rPr lang="en-US" sz="900" dirty="0" err="1"/>
              <a:t>Orig</a:t>
            </a:r>
            <a:r>
              <a:rPr lang="en-US" sz="900" dirty="0"/>
              <a:t> Combined LTV  (CLTV includes second liens)</a:t>
            </a:r>
          </a:p>
          <a:p>
            <a:r>
              <a:rPr lang="en-US" sz="900" dirty="0" err="1"/>
              <a:t>Wtd</a:t>
            </a:r>
            <a:r>
              <a:rPr lang="en-US" sz="900" dirty="0"/>
              <a:t> </a:t>
            </a:r>
            <a:r>
              <a:rPr lang="en-US" sz="900" dirty="0" err="1"/>
              <a:t>Avg</a:t>
            </a:r>
            <a:r>
              <a:rPr lang="en-US" sz="900" dirty="0"/>
              <a:t> </a:t>
            </a:r>
            <a:r>
              <a:rPr lang="en-US" sz="900" dirty="0" err="1"/>
              <a:t>Orig</a:t>
            </a:r>
            <a:r>
              <a:rPr lang="en-US" sz="900" dirty="0"/>
              <a:t> Credit Score</a:t>
            </a:r>
          </a:p>
        </p:txBody>
      </p:sp>
      <p:cxnSp>
        <p:nvCxnSpPr>
          <p:cNvPr id="8" name="Straight Arrow Connector 7"/>
          <p:cNvCxnSpPr>
            <a:stCxn id="6" idx="2"/>
            <a:endCxn id="14" idx="0"/>
          </p:cNvCxnSpPr>
          <p:nvPr/>
        </p:nvCxnSpPr>
        <p:spPr>
          <a:xfrm flipH="1">
            <a:off x="1701802" y="2703731"/>
            <a:ext cx="218281" cy="928468"/>
          </a:xfrm>
          <a:prstGeom prst="straightConnector1">
            <a:avLst/>
          </a:prstGeom>
          <a:ln w="19050">
            <a:solidFill>
              <a:srgbClr val="92D050"/>
            </a:solidFill>
            <a:tailEnd type="arrow"/>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2658533" y="3632199"/>
            <a:ext cx="2040466" cy="635001"/>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3581400" y="2057400"/>
            <a:ext cx="2133600" cy="646331"/>
          </a:xfrm>
          <a:prstGeom prst="rect">
            <a:avLst/>
          </a:prstGeom>
          <a:noFill/>
        </p:spPr>
        <p:txBody>
          <a:bodyPr wrap="square" rtlCol="0">
            <a:spAutoFit/>
          </a:bodyPr>
          <a:lstStyle/>
          <a:p>
            <a:r>
              <a:rPr lang="en-US" sz="900" dirty="0" err="1"/>
              <a:t>Avg</a:t>
            </a:r>
            <a:r>
              <a:rPr lang="en-US" sz="900" dirty="0"/>
              <a:t> </a:t>
            </a:r>
            <a:r>
              <a:rPr lang="en-US" sz="900" dirty="0" err="1"/>
              <a:t>Orig</a:t>
            </a:r>
            <a:r>
              <a:rPr lang="en-US" sz="900" dirty="0"/>
              <a:t> Loan Size</a:t>
            </a:r>
          </a:p>
          <a:p>
            <a:r>
              <a:rPr lang="en-US" sz="900" dirty="0" err="1"/>
              <a:t>Wtd</a:t>
            </a:r>
            <a:r>
              <a:rPr lang="en-US" sz="900" dirty="0"/>
              <a:t> </a:t>
            </a:r>
            <a:r>
              <a:rPr lang="en-US" sz="900" dirty="0" err="1"/>
              <a:t>Avg</a:t>
            </a:r>
            <a:r>
              <a:rPr lang="en-US" sz="900" dirty="0"/>
              <a:t> </a:t>
            </a:r>
            <a:r>
              <a:rPr lang="en-US" sz="900" dirty="0" err="1"/>
              <a:t>Orig</a:t>
            </a:r>
            <a:r>
              <a:rPr lang="en-US" sz="900" dirty="0"/>
              <a:t> Loan Size</a:t>
            </a:r>
          </a:p>
          <a:p>
            <a:r>
              <a:rPr lang="en-US" sz="900" dirty="0"/>
              <a:t>Max Loan Size</a:t>
            </a:r>
          </a:p>
          <a:p>
            <a:r>
              <a:rPr lang="en-US" sz="900" dirty="0" err="1"/>
              <a:t>Wtd</a:t>
            </a:r>
            <a:r>
              <a:rPr lang="en-US" sz="900" dirty="0"/>
              <a:t> </a:t>
            </a:r>
            <a:r>
              <a:rPr lang="en-US" sz="900" dirty="0" err="1"/>
              <a:t>Avg</a:t>
            </a:r>
            <a:r>
              <a:rPr lang="en-US" sz="900" dirty="0"/>
              <a:t> </a:t>
            </a:r>
            <a:r>
              <a:rPr lang="en-US" sz="900" dirty="0" err="1"/>
              <a:t>Orig</a:t>
            </a:r>
            <a:r>
              <a:rPr lang="en-US" sz="900" dirty="0"/>
              <a:t> Loan Term to </a:t>
            </a:r>
            <a:r>
              <a:rPr lang="en-US" sz="900" dirty="0" err="1"/>
              <a:t>Maty</a:t>
            </a:r>
            <a:endParaRPr lang="en-US" sz="900" dirty="0"/>
          </a:p>
        </p:txBody>
      </p:sp>
      <p:cxnSp>
        <p:nvCxnSpPr>
          <p:cNvPr id="19" name="Straight Arrow Connector 18"/>
          <p:cNvCxnSpPr>
            <a:stCxn id="18" idx="2"/>
            <a:endCxn id="17" idx="0"/>
          </p:cNvCxnSpPr>
          <p:nvPr/>
        </p:nvCxnSpPr>
        <p:spPr>
          <a:xfrm flipH="1">
            <a:off x="3678766" y="2703731"/>
            <a:ext cx="969434" cy="928468"/>
          </a:xfrm>
          <a:prstGeom prst="straightConnector1">
            <a:avLst/>
          </a:prstGeom>
          <a:ln w="19050">
            <a:solidFill>
              <a:srgbClr val="92D050"/>
            </a:solidFill>
            <a:tailEnd type="arrow"/>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4741334" y="3784599"/>
            <a:ext cx="1583266" cy="177801"/>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6049433" y="2131368"/>
            <a:ext cx="1875367" cy="230832"/>
          </a:xfrm>
          <a:prstGeom prst="rect">
            <a:avLst/>
          </a:prstGeom>
          <a:noFill/>
        </p:spPr>
        <p:txBody>
          <a:bodyPr wrap="square" rtlCol="0">
            <a:spAutoFit/>
          </a:bodyPr>
          <a:lstStyle/>
          <a:p>
            <a:r>
              <a:rPr lang="en-US" sz="900" dirty="0"/>
              <a:t>Current Third-Party Origination %</a:t>
            </a:r>
          </a:p>
        </p:txBody>
      </p:sp>
      <p:cxnSp>
        <p:nvCxnSpPr>
          <p:cNvPr id="27" name="Straight Arrow Connector 26"/>
          <p:cNvCxnSpPr>
            <a:stCxn id="26" idx="2"/>
            <a:endCxn id="25" idx="0"/>
          </p:cNvCxnSpPr>
          <p:nvPr/>
        </p:nvCxnSpPr>
        <p:spPr>
          <a:xfrm flipH="1">
            <a:off x="5532967" y="2362200"/>
            <a:ext cx="1454150" cy="1422399"/>
          </a:xfrm>
          <a:prstGeom prst="straightConnector1">
            <a:avLst/>
          </a:prstGeom>
          <a:ln w="19050">
            <a:solidFill>
              <a:srgbClr val="92D05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0742313"/>
      </p:ext>
    </p:extLst>
  </p:cSld>
  <p:clrMapOvr>
    <a:masterClrMapping/>
  </p:clrMapOvr>
  <p:transition spd="med">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Factors Impacting Turnover</a:t>
            </a:r>
          </a:p>
        </p:txBody>
      </p:sp>
      <p:sp>
        <p:nvSpPr>
          <p:cNvPr id="11" name="Content Placeholder 2"/>
          <p:cNvSpPr txBox="1">
            <a:spLocks/>
          </p:cNvSpPr>
          <p:nvPr/>
        </p:nvSpPr>
        <p:spPr>
          <a:xfrm>
            <a:off x="457200" y="1104901"/>
            <a:ext cx="3802380" cy="4190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600" b="1" dirty="0"/>
              <a:t>Price Changes from 2000 to 2016</a:t>
            </a:r>
          </a:p>
          <a:p>
            <a:pPr marL="0" indent="0">
              <a:buFont typeface="Arial" pitchFamily="34" charset="0"/>
              <a:buNone/>
            </a:pPr>
            <a:endParaRPr lang="en-US" sz="1600" b="1" dirty="0"/>
          </a:p>
        </p:txBody>
      </p:sp>
      <p:sp>
        <p:nvSpPr>
          <p:cNvPr id="3" name="Rectangle 2"/>
          <p:cNvSpPr/>
          <p:nvPr/>
        </p:nvSpPr>
        <p:spPr>
          <a:xfrm>
            <a:off x="431800" y="5943600"/>
            <a:ext cx="8305800" cy="276999"/>
          </a:xfrm>
          <a:prstGeom prst="rect">
            <a:avLst/>
          </a:prstGeom>
        </p:spPr>
        <p:txBody>
          <a:bodyPr wrap="square">
            <a:spAutoFit/>
          </a:bodyPr>
          <a:lstStyle/>
          <a:p>
            <a:r>
              <a:rPr lang="en-US" sz="1200" dirty="0"/>
              <a:t>http://harvard-cga.maps.arcgis.com/apps/MapSeries/index.html?appid=0e9603b62db14611834fd3dfd8645316</a:t>
            </a:r>
          </a:p>
        </p:txBody>
      </p:sp>
      <p:pic>
        <p:nvPicPr>
          <p:cNvPr id="1946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50" y="1676400"/>
            <a:ext cx="6419850" cy="350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6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0382" y="2401166"/>
            <a:ext cx="1685925" cy="200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6094744"/>
      </p:ext>
    </p:extLst>
  </p:cSld>
  <p:clrMapOvr>
    <a:masterClrMapping/>
  </p:clrMapOvr>
  <p:transition spd="med">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Factors Impacting Turnover</a:t>
            </a:r>
          </a:p>
        </p:txBody>
      </p:sp>
      <p:sp>
        <p:nvSpPr>
          <p:cNvPr id="11" name="Content Placeholder 2"/>
          <p:cNvSpPr txBox="1">
            <a:spLocks/>
          </p:cNvSpPr>
          <p:nvPr/>
        </p:nvSpPr>
        <p:spPr>
          <a:xfrm>
            <a:off x="457200" y="1104901"/>
            <a:ext cx="3802380" cy="4190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600" b="1" dirty="0"/>
              <a:t>Peak to 2016 price changes</a:t>
            </a:r>
          </a:p>
          <a:p>
            <a:pPr marL="0" indent="0">
              <a:buFont typeface="Arial" pitchFamily="34" charset="0"/>
              <a:buNone/>
            </a:pPr>
            <a:endParaRPr lang="en-US" sz="1600" b="1"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76388"/>
            <a:ext cx="6667500" cy="3705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431800" y="5943600"/>
            <a:ext cx="8305800" cy="276999"/>
          </a:xfrm>
          <a:prstGeom prst="rect">
            <a:avLst/>
          </a:prstGeom>
        </p:spPr>
        <p:txBody>
          <a:bodyPr wrap="square">
            <a:spAutoFit/>
          </a:bodyPr>
          <a:lstStyle/>
          <a:p>
            <a:r>
              <a:rPr lang="en-US" sz="1200" dirty="0"/>
              <a:t>http://harvard-cga.maps.arcgis.com/apps/MapSeries/index.html?appid=0e9603b62db14611834fd3dfd8645316</a:t>
            </a:r>
          </a:p>
        </p:txBody>
      </p:sp>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7875" y="2438400"/>
            <a:ext cx="1609725"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9379735"/>
      </p:ext>
    </p:extLst>
  </p:cSld>
  <p:clrMapOvr>
    <a:masterClrMapping/>
  </p:clrMapOvr>
  <p:transition spd="med">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C29A10-2FD6-E44B-BBCC-19E11CF616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 y="822960"/>
            <a:ext cx="8093560" cy="3887875"/>
          </a:xfrm>
          <a:prstGeom prst="rect">
            <a:avLst/>
          </a:prstGeom>
        </p:spPr>
      </p:pic>
      <p:sp>
        <p:nvSpPr>
          <p:cNvPr id="2" name="Title 1"/>
          <p:cNvSpPr>
            <a:spLocks noGrp="1"/>
          </p:cNvSpPr>
          <p:nvPr>
            <p:ph type="title"/>
          </p:nvPr>
        </p:nvSpPr>
        <p:spPr/>
        <p:txBody>
          <a:bodyPr/>
          <a:lstStyle/>
          <a:p>
            <a:r>
              <a:rPr lang="en-US" dirty="0"/>
              <a:t>Factors Impacting Turnover</a:t>
            </a:r>
          </a:p>
        </p:txBody>
      </p:sp>
      <p:sp>
        <p:nvSpPr>
          <p:cNvPr id="11" name="Content Placeholder 2"/>
          <p:cNvSpPr txBox="1">
            <a:spLocks/>
          </p:cNvSpPr>
          <p:nvPr/>
        </p:nvSpPr>
        <p:spPr>
          <a:xfrm>
            <a:off x="457200" y="1104901"/>
            <a:ext cx="3802380" cy="4190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600" b="1" dirty="0"/>
              <a:t>Affordability</a:t>
            </a:r>
          </a:p>
          <a:p>
            <a:pPr marL="0" indent="0">
              <a:buFont typeface="Arial" pitchFamily="34" charset="0"/>
              <a:buNone/>
            </a:pPr>
            <a:endParaRPr lang="en-US" sz="1600" b="1" dirty="0"/>
          </a:p>
        </p:txBody>
      </p:sp>
      <p:sp>
        <p:nvSpPr>
          <p:cNvPr id="3" name="Rectangle 2"/>
          <p:cNvSpPr/>
          <p:nvPr/>
        </p:nvSpPr>
        <p:spPr>
          <a:xfrm>
            <a:off x="431800" y="6169521"/>
            <a:ext cx="8305800" cy="276999"/>
          </a:xfrm>
          <a:prstGeom prst="rect">
            <a:avLst/>
          </a:prstGeom>
        </p:spPr>
        <p:txBody>
          <a:bodyPr wrap="square">
            <a:spAutoFit/>
          </a:bodyPr>
          <a:lstStyle/>
          <a:p>
            <a:r>
              <a:rPr lang="en-US" sz="1200" dirty="0">
                <a:hlinkClick r:id="rId3"/>
              </a:rPr>
              <a:t>http://harvard-cga.maps.arcgis.com/apps/MapSeries/index.html?appid=0e9603b62db14611834fd3dfd8645316</a:t>
            </a:r>
            <a:endParaRPr lang="en-US" sz="1200" dirty="0"/>
          </a:p>
        </p:txBody>
      </p:sp>
      <p:sp>
        <p:nvSpPr>
          <p:cNvPr id="6" name="TextBox 5">
            <a:extLst>
              <a:ext uri="{FF2B5EF4-FFF2-40B4-BE49-F238E27FC236}">
                <a16:creationId xmlns:a16="http://schemas.microsoft.com/office/drawing/2014/main" id="{6F0E80E0-D363-C44C-8B68-7F488885312D}"/>
              </a:ext>
            </a:extLst>
          </p:cNvPr>
          <p:cNvSpPr txBox="1"/>
          <p:nvPr/>
        </p:nvSpPr>
        <p:spPr>
          <a:xfrm>
            <a:off x="431800" y="4923472"/>
            <a:ext cx="8210400" cy="1477328"/>
          </a:xfrm>
          <a:prstGeom prst="rect">
            <a:avLst/>
          </a:prstGeom>
          <a:noFill/>
        </p:spPr>
        <p:txBody>
          <a:bodyPr wrap="square" lIns="0" tIns="0" rIns="0" bIns="0" rtlCol="0">
            <a:spAutoFit/>
          </a:bodyPr>
          <a:lstStyle/>
          <a:p>
            <a:r>
              <a:rPr lang="en-US" sz="1200" dirty="0"/>
              <a:t>Notes: Median incomes are estimated at the core-based statistical area (CBSA) level. Recently sold homes are defined as homes with owners that moved within the 12 months prior to the survey date. Monthly payments assume a 3.5% </a:t>
            </a:r>
            <a:r>
              <a:rPr lang="en-US" sz="1200" dirty="0" err="1"/>
              <a:t>downpayment</a:t>
            </a:r>
            <a:r>
              <a:rPr lang="en-US" sz="1200" dirty="0"/>
              <a:t> and property taxes of 1.15%, property insurance of 0.35%, and mortgage insurance of 0.85%. Affordable payments are defined as requiring less than 31% of monthly household income. Only CBSAs with at least 30 home sales in the past year are shown. </a:t>
            </a:r>
          </a:p>
          <a:p>
            <a:r>
              <a:rPr lang="en-US" sz="1200" dirty="0"/>
              <a:t>Source: JCHS tabulations of US Census Bureau, </a:t>
            </a:r>
            <a:r>
              <a:rPr lang="en-US" sz="1200" b="1" dirty="0"/>
              <a:t>2017</a:t>
            </a:r>
            <a:r>
              <a:rPr lang="en-US" sz="1200" dirty="0"/>
              <a:t> American Community Survey 1-Year Estimates, and Freddie Mac, PMMS.</a:t>
            </a:r>
          </a:p>
          <a:p>
            <a:endParaRPr lang="en-US" sz="1200" dirty="0"/>
          </a:p>
        </p:txBody>
      </p:sp>
    </p:spTree>
    <p:extLst>
      <p:ext uri="{BB962C8B-B14F-4D97-AF65-F5344CB8AC3E}">
        <p14:creationId xmlns:p14="http://schemas.microsoft.com/office/powerpoint/2010/main" val="636494678"/>
      </p:ext>
    </p:extLst>
  </p:cSld>
  <p:clrMapOvr>
    <a:masterClrMapping/>
  </p:clrMapOvr>
  <p:transition spd="med">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Factors Impacting Turnover</a:t>
            </a:r>
          </a:p>
        </p:txBody>
      </p:sp>
      <p:sp>
        <p:nvSpPr>
          <p:cNvPr id="3" name="Content Placeholder 2"/>
          <p:cNvSpPr>
            <a:spLocks noGrp="1"/>
          </p:cNvSpPr>
          <p:nvPr>
            <p:ph idx="1"/>
          </p:nvPr>
        </p:nvSpPr>
        <p:spPr>
          <a:xfrm>
            <a:off x="381000" y="990600"/>
            <a:ext cx="3802380" cy="419098"/>
          </a:xfrm>
        </p:spPr>
        <p:txBody>
          <a:bodyPr>
            <a:normAutofit/>
          </a:bodyPr>
          <a:lstStyle/>
          <a:p>
            <a:pPr marL="0" indent="0">
              <a:buNone/>
            </a:pPr>
            <a:r>
              <a:rPr lang="en-US" sz="1600" b="1" dirty="0"/>
              <a:t>Affordability</a:t>
            </a:r>
          </a:p>
        </p:txBody>
      </p:sp>
      <p:pic>
        <p:nvPicPr>
          <p:cNvPr id="184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402678"/>
            <a:ext cx="4902730" cy="40075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609600" y="5867400"/>
            <a:ext cx="7467600" cy="307777"/>
          </a:xfrm>
          <a:prstGeom prst="rect">
            <a:avLst/>
          </a:prstGeom>
        </p:spPr>
        <p:txBody>
          <a:bodyPr wrap="square">
            <a:spAutoFit/>
          </a:bodyPr>
          <a:lstStyle/>
          <a:p>
            <a:r>
              <a:rPr lang="en-US" sz="1400" dirty="0"/>
              <a:t>https://www.economist.com/blogs/graphicdetail/2017/03/daily-chart-6</a:t>
            </a:r>
          </a:p>
        </p:txBody>
      </p:sp>
      <p:sp>
        <p:nvSpPr>
          <p:cNvPr id="7" name="TextBox 6">
            <a:extLst>
              <a:ext uri="{FF2B5EF4-FFF2-40B4-BE49-F238E27FC236}">
                <a16:creationId xmlns:a16="http://schemas.microsoft.com/office/drawing/2014/main" id="{D47E261E-7BAA-B446-A2D0-408F0F8D437F}"/>
              </a:ext>
            </a:extLst>
          </p:cNvPr>
          <p:cNvSpPr txBox="1"/>
          <p:nvPr/>
        </p:nvSpPr>
        <p:spPr>
          <a:xfrm>
            <a:off x="5669280" y="3125761"/>
            <a:ext cx="2331720" cy="1107996"/>
          </a:xfrm>
          <a:prstGeom prst="rect">
            <a:avLst/>
          </a:prstGeom>
          <a:noFill/>
          <a:ln>
            <a:solidFill>
              <a:srgbClr val="C00000"/>
            </a:solidFill>
          </a:ln>
        </p:spPr>
        <p:txBody>
          <a:bodyPr wrap="square" lIns="0" tIns="0" rIns="0" bIns="0" rtlCol="0">
            <a:spAutoFit/>
          </a:bodyPr>
          <a:lstStyle/>
          <a:p>
            <a:r>
              <a:rPr lang="en-US" dirty="0">
                <a:solidFill>
                  <a:srgbClr val="B4425D"/>
                </a:solidFill>
              </a:rPr>
              <a:t>What do you think the trend was in China from ~1996 to 2016?</a:t>
            </a:r>
          </a:p>
          <a:p>
            <a:r>
              <a:rPr lang="en-US" dirty="0">
                <a:solidFill>
                  <a:srgbClr val="B4425D"/>
                </a:solidFill>
              </a:rPr>
              <a:t>Up or Down?</a:t>
            </a:r>
          </a:p>
        </p:txBody>
      </p:sp>
    </p:spTree>
    <p:extLst>
      <p:ext uri="{BB962C8B-B14F-4D97-AF65-F5344CB8AC3E}">
        <p14:creationId xmlns:p14="http://schemas.microsoft.com/office/powerpoint/2010/main" val="2702468025"/>
      </p:ext>
    </p:extLst>
  </p:cSld>
  <p:clrMapOvr>
    <a:masterClrMapping/>
  </p:clrMapOvr>
  <p:transition spd="med">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Factors Impacting Turnover</a:t>
            </a:r>
          </a:p>
        </p:txBody>
      </p:sp>
      <p:sp>
        <p:nvSpPr>
          <p:cNvPr id="3" name="Content Placeholder 2"/>
          <p:cNvSpPr>
            <a:spLocks noGrp="1"/>
          </p:cNvSpPr>
          <p:nvPr>
            <p:ph idx="1"/>
          </p:nvPr>
        </p:nvSpPr>
        <p:spPr>
          <a:xfrm>
            <a:off x="381000" y="990600"/>
            <a:ext cx="3802380" cy="419098"/>
          </a:xfrm>
        </p:spPr>
        <p:txBody>
          <a:bodyPr>
            <a:normAutofit/>
          </a:bodyPr>
          <a:lstStyle/>
          <a:p>
            <a:pPr marL="0" indent="0">
              <a:buNone/>
            </a:pPr>
            <a:r>
              <a:rPr lang="en-US" sz="1600" b="1" dirty="0"/>
              <a:t>Affordability</a:t>
            </a:r>
          </a:p>
        </p:txBody>
      </p:sp>
      <p:pic>
        <p:nvPicPr>
          <p:cNvPr id="184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402678"/>
            <a:ext cx="4902730" cy="40075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609600" y="5867400"/>
            <a:ext cx="7467600" cy="307777"/>
          </a:xfrm>
          <a:prstGeom prst="rect">
            <a:avLst/>
          </a:prstGeom>
        </p:spPr>
        <p:txBody>
          <a:bodyPr wrap="square">
            <a:spAutoFit/>
          </a:bodyPr>
          <a:lstStyle/>
          <a:p>
            <a:r>
              <a:rPr lang="en-US" sz="1400" dirty="0"/>
              <a:t>https://www.economist.com/blogs/graphicdetail/2017/03/daily-chart-6</a:t>
            </a:r>
          </a:p>
        </p:txBody>
      </p:sp>
      <p:pic>
        <p:nvPicPr>
          <p:cNvPr id="1843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1390072"/>
            <a:ext cx="3142770" cy="4021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0818921"/>
      </p:ext>
    </p:extLst>
  </p:cSld>
  <p:clrMapOvr>
    <a:masterClrMapping/>
  </p:clrMapOvr>
  <p:transition spd="med">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Factors affecting a borrower’s ability to refinance</a:t>
            </a:r>
          </a:p>
        </p:txBody>
      </p:sp>
      <p:pic>
        <p:nvPicPr>
          <p:cNvPr id="8" name="Picture 2"/>
          <p:cNvPicPr>
            <a:picLocks noChangeAspect="1" noChangeArrowheads="1"/>
          </p:cNvPicPr>
          <p:nvPr/>
        </p:nvPicPr>
        <p:blipFill>
          <a:blip r:embed="rId2" cstate="print"/>
          <a:srcRect/>
          <a:stretch>
            <a:fillRect/>
          </a:stretch>
        </p:blipFill>
        <p:spPr bwMode="auto">
          <a:xfrm>
            <a:off x="838200" y="1447800"/>
            <a:ext cx="2553487" cy="2438400"/>
          </a:xfrm>
          <a:prstGeom prst="rect">
            <a:avLst/>
          </a:prstGeom>
          <a:noFill/>
          <a:ln w="9525">
            <a:noFill/>
            <a:miter lim="800000"/>
            <a:headEnd/>
            <a:tailEnd/>
          </a:ln>
          <a:effectLst/>
        </p:spPr>
      </p:pic>
      <p:pic>
        <p:nvPicPr>
          <p:cNvPr id="10" name="Picture 3"/>
          <p:cNvPicPr>
            <a:picLocks noChangeAspect="1" noChangeArrowheads="1"/>
          </p:cNvPicPr>
          <p:nvPr/>
        </p:nvPicPr>
        <p:blipFill>
          <a:blip r:embed="rId3" cstate="print"/>
          <a:srcRect/>
          <a:stretch>
            <a:fillRect/>
          </a:stretch>
        </p:blipFill>
        <p:spPr bwMode="auto">
          <a:xfrm>
            <a:off x="3581400" y="1447800"/>
            <a:ext cx="2761673" cy="2438400"/>
          </a:xfrm>
          <a:prstGeom prst="rect">
            <a:avLst/>
          </a:prstGeom>
          <a:noFill/>
          <a:ln w="9525">
            <a:noFill/>
            <a:miter lim="800000"/>
            <a:headEnd/>
            <a:tailEnd/>
          </a:ln>
          <a:effectLst/>
        </p:spPr>
      </p:pic>
      <p:sp>
        <p:nvSpPr>
          <p:cNvPr id="11" name="Content Placeholder 10"/>
          <p:cNvSpPr>
            <a:spLocks noGrp="1"/>
          </p:cNvSpPr>
          <p:nvPr>
            <p:ph idx="1"/>
          </p:nvPr>
        </p:nvSpPr>
        <p:spPr>
          <a:xfrm>
            <a:off x="457200" y="1143001"/>
            <a:ext cx="3962400" cy="457199"/>
          </a:xfrm>
        </p:spPr>
        <p:txBody>
          <a:bodyPr>
            <a:normAutofit/>
          </a:bodyPr>
          <a:lstStyle/>
          <a:p>
            <a:pPr marL="0" indent="0">
              <a:buNone/>
            </a:pPr>
            <a:r>
              <a:rPr lang="en-US" dirty="0"/>
              <a:t>3) Changes in underwriting standards</a:t>
            </a:r>
          </a:p>
          <a:p>
            <a:pPr marL="0" indent="0">
              <a:buNone/>
            </a:pPr>
            <a:endParaRPr lang="en-US" dirty="0"/>
          </a:p>
        </p:txBody>
      </p:sp>
      <p:pic>
        <p:nvPicPr>
          <p:cNvPr id="15" name="Picture 5"/>
          <p:cNvPicPr>
            <a:picLocks noChangeAspect="1" noChangeArrowheads="1"/>
          </p:cNvPicPr>
          <p:nvPr/>
        </p:nvPicPr>
        <p:blipFill>
          <a:blip r:embed="rId4" cstate="print"/>
          <a:srcRect/>
          <a:stretch>
            <a:fillRect/>
          </a:stretch>
        </p:blipFill>
        <p:spPr bwMode="auto">
          <a:xfrm>
            <a:off x="838200" y="3895725"/>
            <a:ext cx="2971800" cy="2905943"/>
          </a:xfrm>
          <a:prstGeom prst="rect">
            <a:avLst/>
          </a:prstGeom>
          <a:noFill/>
          <a:ln w="9525">
            <a:noFill/>
            <a:miter lim="800000"/>
            <a:headEnd/>
            <a:tailEnd/>
          </a:ln>
        </p:spPr>
      </p:pic>
      <p:pic>
        <p:nvPicPr>
          <p:cNvPr id="1843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0284" y="3886200"/>
            <a:ext cx="3686175" cy="2867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7409351"/>
      </p:ext>
    </p:extLst>
  </p:cSld>
  <p:clrMapOvr>
    <a:masterClrMapping/>
  </p:clrMapOvr>
  <p:transition spd="med">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solidFill>
              </a:rPr>
              <a:t>Prepayment Drivers: 1) Refinancing</a:t>
            </a:r>
          </a:p>
        </p:txBody>
      </p:sp>
      <p:sp>
        <p:nvSpPr>
          <p:cNvPr id="3" name="Content Placeholder 2"/>
          <p:cNvSpPr>
            <a:spLocks noGrp="1"/>
          </p:cNvSpPr>
          <p:nvPr>
            <p:ph idx="1"/>
          </p:nvPr>
        </p:nvSpPr>
        <p:spPr>
          <a:xfrm>
            <a:off x="457200" y="1143001"/>
            <a:ext cx="8229600" cy="4867655"/>
          </a:xfrm>
        </p:spPr>
        <p:txBody>
          <a:bodyPr>
            <a:normAutofit/>
          </a:bodyPr>
          <a:lstStyle/>
          <a:p>
            <a:r>
              <a:rPr lang="en-US" dirty="0"/>
              <a:t>Certain factors impact prepayment behavior</a:t>
            </a:r>
          </a:p>
          <a:p>
            <a:pPr lvl="1"/>
            <a:r>
              <a:rPr lang="en-US" dirty="0" err="1"/>
              <a:t>Refi</a:t>
            </a:r>
            <a:r>
              <a:rPr lang="en-US" dirty="0"/>
              <a:t>-incentive, a function of:</a:t>
            </a:r>
          </a:p>
          <a:p>
            <a:pPr lvl="2"/>
            <a:r>
              <a:rPr lang="en-US" dirty="0"/>
              <a:t>A borrower’s existing mortgage rate vs rates currently available from banks</a:t>
            </a:r>
            <a:endParaRPr lang="en-US" b="1" i="1" dirty="0"/>
          </a:p>
          <a:p>
            <a:pPr lvl="2"/>
            <a:r>
              <a:rPr lang="en-US" dirty="0"/>
              <a:t>Loan Size</a:t>
            </a:r>
          </a:p>
          <a:p>
            <a:pPr lvl="2"/>
            <a:r>
              <a:rPr lang="en-US" dirty="0"/>
              <a:t>“Closing” costs</a:t>
            </a:r>
          </a:p>
          <a:p>
            <a:pPr lvl="2"/>
            <a:r>
              <a:rPr lang="en-US" dirty="0"/>
              <a:t>Shape of the Yield Curve</a:t>
            </a:r>
          </a:p>
          <a:p>
            <a:pPr lvl="1"/>
            <a:r>
              <a:rPr lang="en-US" dirty="0"/>
              <a:t>The speed of </a:t>
            </a:r>
            <a:r>
              <a:rPr lang="en-US" dirty="0" err="1"/>
              <a:t>refinancings</a:t>
            </a:r>
            <a:r>
              <a:rPr lang="en-US" dirty="0"/>
              <a:t> is reduced by “Burnout”</a:t>
            </a:r>
          </a:p>
          <a:p>
            <a:pPr lvl="1"/>
            <a:r>
              <a:rPr lang="en-US" dirty="0"/>
              <a:t>Factors affecting borrower’s </a:t>
            </a:r>
            <a:r>
              <a:rPr lang="en-US" i="1" u="sng" dirty="0"/>
              <a:t>ability</a:t>
            </a:r>
            <a:r>
              <a:rPr lang="en-US" dirty="0"/>
              <a:t> to refinance</a:t>
            </a:r>
          </a:p>
          <a:p>
            <a:pPr lvl="2"/>
            <a:r>
              <a:rPr lang="en-US" dirty="0"/>
              <a:t>Current LTV(Loan to Value)</a:t>
            </a:r>
          </a:p>
          <a:p>
            <a:pPr lvl="2"/>
            <a:r>
              <a:rPr lang="en-US" dirty="0"/>
              <a:t>Credit worthiness / FICO</a:t>
            </a:r>
          </a:p>
          <a:p>
            <a:pPr lvl="2"/>
            <a:r>
              <a:rPr lang="en-US"/>
              <a:t>Investor </a:t>
            </a:r>
            <a:r>
              <a:rPr lang="en-US" dirty="0"/>
              <a:t>vs Owner-Occupied</a:t>
            </a:r>
          </a:p>
        </p:txBody>
      </p:sp>
      <p:sp>
        <p:nvSpPr>
          <p:cNvPr id="5" name="TextBox 4"/>
          <p:cNvSpPr txBox="1"/>
          <p:nvPr/>
        </p:nvSpPr>
        <p:spPr>
          <a:xfrm>
            <a:off x="381000" y="6248400"/>
            <a:ext cx="1342419" cy="276999"/>
          </a:xfrm>
          <a:prstGeom prst="rect">
            <a:avLst/>
          </a:prstGeom>
          <a:noFill/>
        </p:spPr>
        <p:txBody>
          <a:bodyPr wrap="none" rtlCol="0">
            <a:spAutoFit/>
          </a:bodyPr>
          <a:lstStyle/>
          <a:p>
            <a:r>
              <a:rPr lang="en-US" sz="1200" dirty="0"/>
              <a:t>Source: L. </a:t>
            </a:r>
            <a:r>
              <a:rPr lang="en-US" sz="1200" dirty="0" err="1"/>
              <a:t>Gauttier</a:t>
            </a:r>
            <a:endParaRPr lang="en-US" sz="1200" dirty="0"/>
          </a:p>
        </p:txBody>
      </p:sp>
    </p:spTree>
    <p:extLst>
      <p:ext uri="{BB962C8B-B14F-4D97-AF65-F5344CB8AC3E}">
        <p14:creationId xmlns:p14="http://schemas.microsoft.com/office/powerpoint/2010/main" val="240629290"/>
      </p:ext>
    </p:extLst>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Refi</a:t>
            </a:r>
            <a:r>
              <a:rPr lang="en-US" dirty="0"/>
              <a:t>-Incentive</a:t>
            </a:r>
          </a:p>
        </p:txBody>
      </p:sp>
      <p:sp>
        <p:nvSpPr>
          <p:cNvPr id="3" name="Content Placeholder 2"/>
          <p:cNvSpPr>
            <a:spLocks noGrp="1"/>
          </p:cNvSpPr>
          <p:nvPr>
            <p:ph idx="1"/>
          </p:nvPr>
        </p:nvSpPr>
        <p:spPr>
          <a:xfrm>
            <a:off x="457200" y="1143001"/>
            <a:ext cx="3120561" cy="3853431"/>
          </a:xfrm>
        </p:spPr>
        <p:txBody>
          <a:bodyPr>
            <a:normAutofit lnSpcReduction="10000"/>
          </a:bodyPr>
          <a:lstStyle/>
          <a:p>
            <a:pPr marL="285750" indent="-285750">
              <a:buFont typeface="Wingdings" panose="05000000000000000000" pitchFamily="2" charset="2"/>
              <a:buChar char="Ø"/>
            </a:pPr>
            <a:r>
              <a:rPr lang="en-US" dirty="0"/>
              <a:t>“S-Curve”: a graphical way of measuring the </a:t>
            </a:r>
            <a:r>
              <a:rPr lang="en-US" dirty="0" err="1"/>
              <a:t>refi</a:t>
            </a:r>
            <a:r>
              <a:rPr lang="en-US" dirty="0"/>
              <a:t>-incentive</a:t>
            </a:r>
          </a:p>
          <a:p>
            <a:pPr marL="285750" indent="-285750">
              <a:buFont typeface="Wingdings" panose="05000000000000000000" pitchFamily="2" charset="2"/>
              <a:buChar char="Ø"/>
            </a:pPr>
            <a:r>
              <a:rPr lang="en-US" dirty="0"/>
              <a:t>In the “S-Curve”, the CPR, SMM, PSA are functions of the difference between a borrower’s mortgage rate and the prevailing mortgage rate available</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Notice the range of </a:t>
            </a:r>
            <a:r>
              <a:rPr lang="en-US" i="1" dirty="0"/>
              <a:t>estimates</a:t>
            </a:r>
          </a:p>
          <a:p>
            <a:pPr marL="285750" indent="-285750">
              <a:buFont typeface="Wingdings" panose="05000000000000000000" pitchFamily="2" charset="2"/>
              <a:buChar char="Ø"/>
            </a:pPr>
            <a:r>
              <a:rPr lang="en-US" dirty="0"/>
              <a:t>Prepayment is behavioral =&gt; </a:t>
            </a:r>
          </a:p>
          <a:p>
            <a:pPr marL="514350" lvl="1" indent="-285750"/>
            <a:r>
              <a:rPr lang="en-US" dirty="0"/>
              <a:t>Models are </a:t>
            </a:r>
            <a:r>
              <a:rPr lang="en-US" i="1" dirty="0"/>
              <a:t>estimates</a:t>
            </a:r>
          </a:p>
          <a:p>
            <a:pPr marL="514350" lvl="1" indent="-285750"/>
            <a:r>
              <a:rPr lang="en-US" dirty="0"/>
              <a:t>Models are </a:t>
            </a:r>
            <a:r>
              <a:rPr lang="en-US" i="1" dirty="0"/>
              <a:t>not perfect</a:t>
            </a:r>
          </a:p>
          <a:p>
            <a:pPr marL="285750" indent="-285750">
              <a:buFont typeface="Wingdings" panose="05000000000000000000" pitchFamily="2" charset="2"/>
              <a:buChar char="Ø"/>
            </a:pPr>
            <a:endParaRPr lang="en-US" i="1" dirty="0"/>
          </a:p>
        </p:txBody>
      </p:sp>
      <p:sp>
        <p:nvSpPr>
          <p:cNvPr id="9" name="TextBox 8"/>
          <p:cNvSpPr txBox="1"/>
          <p:nvPr/>
        </p:nvSpPr>
        <p:spPr>
          <a:xfrm>
            <a:off x="3581400" y="6352401"/>
            <a:ext cx="2714076" cy="276999"/>
          </a:xfrm>
          <a:prstGeom prst="rect">
            <a:avLst/>
          </a:prstGeom>
          <a:noFill/>
        </p:spPr>
        <p:txBody>
          <a:bodyPr wrap="none" rtlCol="0">
            <a:spAutoFit/>
          </a:bodyPr>
          <a:lstStyle/>
          <a:p>
            <a:r>
              <a:rPr lang="en-US" sz="1200" dirty="0"/>
              <a:t>Source: Bloomberg “FGLMC 4 </a:t>
            </a:r>
            <a:r>
              <a:rPr lang="en-US" sz="1200" dirty="0" err="1"/>
              <a:t>Mtg</a:t>
            </a:r>
            <a:r>
              <a:rPr lang="en-US" sz="1200" dirty="0"/>
              <a:t> VALL”</a:t>
            </a: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3733799"/>
            <a:ext cx="5237200" cy="26186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37627" y="692150"/>
            <a:ext cx="5149173" cy="296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9298746"/>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4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Refinance Applications vs 30yr Mortgage Rates</a:t>
            </a:r>
          </a:p>
        </p:txBody>
      </p:sp>
      <p:sp>
        <p:nvSpPr>
          <p:cNvPr id="3" name="Content Placeholder 2"/>
          <p:cNvSpPr>
            <a:spLocks noGrp="1"/>
          </p:cNvSpPr>
          <p:nvPr>
            <p:ph idx="1"/>
          </p:nvPr>
        </p:nvSpPr>
        <p:spPr>
          <a:xfrm>
            <a:off x="457197" y="1455896"/>
            <a:ext cx="8220456" cy="510064"/>
          </a:xfrm>
        </p:spPr>
        <p:txBody>
          <a:bodyPr/>
          <a:lstStyle/>
          <a:p>
            <a:pPr>
              <a:lnSpc>
                <a:spcPct val="100000"/>
              </a:lnSpc>
              <a:spcBef>
                <a:spcPts val="0"/>
              </a:spcBef>
            </a:pPr>
            <a:r>
              <a:rPr lang="en-US" dirty="0"/>
              <a:t>Generally, as Mortgage Rates drop, homeowners submit more Refinance Applications</a:t>
            </a:r>
          </a:p>
          <a:p>
            <a:pPr>
              <a:lnSpc>
                <a:spcPct val="100000"/>
              </a:lnSpc>
              <a:spcBef>
                <a:spcPts val="0"/>
              </a:spcBef>
            </a:pPr>
            <a:endParaRPr lang="en-US" dirty="0"/>
          </a:p>
          <a:p>
            <a:pPr>
              <a:lnSpc>
                <a:spcPct val="100000"/>
              </a:lnSpc>
              <a:spcBef>
                <a:spcPts val="0"/>
              </a:spcBef>
            </a:pPr>
            <a:r>
              <a:rPr lang="en-US" dirty="0"/>
              <a:t>And as Mortgage Rates rise, refinance applications drop</a:t>
            </a:r>
          </a:p>
        </p:txBody>
      </p:sp>
      <p:sp>
        <p:nvSpPr>
          <p:cNvPr id="4" name="Rectangle 3">
            <a:extLst>
              <a:ext uri="{FF2B5EF4-FFF2-40B4-BE49-F238E27FC236}">
                <a16:creationId xmlns:a16="http://schemas.microsoft.com/office/drawing/2014/main" id="{A9D43503-2015-B346-A548-8011260359D5}"/>
              </a:ext>
            </a:extLst>
          </p:cNvPr>
          <p:cNvSpPr/>
          <p:nvPr/>
        </p:nvSpPr>
        <p:spPr>
          <a:xfrm>
            <a:off x="485158" y="6512644"/>
            <a:ext cx="7531229" cy="253916"/>
          </a:xfrm>
          <a:prstGeom prst="rect">
            <a:avLst/>
          </a:prstGeom>
        </p:spPr>
        <p:txBody>
          <a:bodyPr wrap="none">
            <a:spAutoFit/>
          </a:bodyPr>
          <a:lstStyle/>
          <a:p>
            <a:r>
              <a:rPr lang="en-US" sz="1050" dirty="0">
                <a:hlinkClick r:id="rId2"/>
              </a:rPr>
              <a:t>https://www.fanniemae.com/research-and-insights/perspectives/introducing-fannie-mae-</a:t>
            </a:r>
            <a:r>
              <a:rPr lang="en-US" sz="1050" b="1" dirty="0">
                <a:hlinkClick r:id="rId2"/>
              </a:rPr>
              <a:t>refinance-application-level-index</a:t>
            </a:r>
            <a:endParaRPr lang="en-US" sz="1050" b="1" dirty="0"/>
          </a:p>
        </p:txBody>
      </p:sp>
      <p:pic>
        <p:nvPicPr>
          <p:cNvPr id="9" name="Picture 8">
            <a:extLst>
              <a:ext uri="{FF2B5EF4-FFF2-40B4-BE49-F238E27FC236}">
                <a16:creationId xmlns:a16="http://schemas.microsoft.com/office/drawing/2014/main" id="{18AEE270-3ABD-4E44-91D6-34E228CCBA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216" y="2148840"/>
            <a:ext cx="8010144" cy="3703320"/>
          </a:xfrm>
          <a:prstGeom prst="rect">
            <a:avLst/>
          </a:prstGeom>
        </p:spPr>
      </p:pic>
    </p:spTree>
    <p:extLst>
      <p:ext uri="{BB962C8B-B14F-4D97-AF65-F5344CB8AC3E}">
        <p14:creationId xmlns:p14="http://schemas.microsoft.com/office/powerpoint/2010/main" val="127824678"/>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Publicity / Media Effect</a:t>
            </a:r>
          </a:p>
        </p:txBody>
      </p:sp>
      <p:sp>
        <p:nvSpPr>
          <p:cNvPr id="3" name="Content Placeholder 2"/>
          <p:cNvSpPr>
            <a:spLocks noGrp="1"/>
          </p:cNvSpPr>
          <p:nvPr>
            <p:ph idx="1"/>
          </p:nvPr>
        </p:nvSpPr>
        <p:spPr>
          <a:xfrm>
            <a:off x="457197" y="1554163"/>
            <a:ext cx="8220456" cy="731837"/>
          </a:xfrm>
        </p:spPr>
        <p:txBody>
          <a:bodyPr/>
          <a:lstStyle/>
          <a:p>
            <a:r>
              <a:rPr lang="en-US" b="1" dirty="0">
                <a:solidFill>
                  <a:srgbClr val="B4425D"/>
                </a:solidFill>
              </a:rPr>
              <a:t>What is this graph?</a:t>
            </a:r>
          </a:p>
          <a:p>
            <a:r>
              <a:rPr lang="en-US" dirty="0"/>
              <a:t>Google: Search Trend for “Refinance”</a:t>
            </a:r>
          </a:p>
        </p:txBody>
      </p:sp>
      <p:sp>
        <p:nvSpPr>
          <p:cNvPr id="4" name="Rectangle 3">
            <a:extLst>
              <a:ext uri="{FF2B5EF4-FFF2-40B4-BE49-F238E27FC236}">
                <a16:creationId xmlns:a16="http://schemas.microsoft.com/office/drawing/2014/main" id="{A9D43503-2015-B346-A548-8011260359D5}"/>
              </a:ext>
            </a:extLst>
          </p:cNvPr>
          <p:cNvSpPr/>
          <p:nvPr/>
        </p:nvSpPr>
        <p:spPr>
          <a:xfrm>
            <a:off x="485158" y="6417945"/>
            <a:ext cx="3541354" cy="307777"/>
          </a:xfrm>
          <a:prstGeom prst="rect">
            <a:avLst/>
          </a:prstGeom>
        </p:spPr>
        <p:txBody>
          <a:bodyPr wrap="none">
            <a:spAutoFit/>
          </a:bodyPr>
          <a:lstStyle/>
          <a:p>
            <a:r>
              <a:rPr lang="en-US" sz="1400" dirty="0">
                <a:hlinkClick r:id="rId2"/>
              </a:rPr>
              <a:t>https://trends.google.com/trends/?geo=US</a:t>
            </a:r>
            <a:endParaRPr lang="en-US" sz="1400" dirty="0"/>
          </a:p>
        </p:txBody>
      </p:sp>
      <p:pic>
        <p:nvPicPr>
          <p:cNvPr id="6" name="Picture 5">
            <a:extLst>
              <a:ext uri="{FF2B5EF4-FFF2-40B4-BE49-F238E27FC236}">
                <a16:creationId xmlns:a16="http://schemas.microsoft.com/office/drawing/2014/main" id="{F23C26F5-986F-C344-973D-35FB09F2F4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31002"/>
            <a:ext cx="9144000" cy="1795996"/>
          </a:xfrm>
          <a:prstGeom prst="rect">
            <a:avLst/>
          </a:prstGeom>
        </p:spPr>
      </p:pic>
      <p:cxnSp>
        <p:nvCxnSpPr>
          <p:cNvPr id="7" name="Straight Arrow Connector 6">
            <a:extLst>
              <a:ext uri="{FF2B5EF4-FFF2-40B4-BE49-F238E27FC236}">
                <a16:creationId xmlns:a16="http://schemas.microsoft.com/office/drawing/2014/main" id="{DA6E43AB-9B31-FE48-AB80-AD6436476182}"/>
              </a:ext>
            </a:extLst>
          </p:cNvPr>
          <p:cNvCxnSpPr>
            <a:cxnSpLocks/>
          </p:cNvCxnSpPr>
          <p:nvPr/>
        </p:nvCxnSpPr>
        <p:spPr>
          <a:xfrm>
            <a:off x="1965960" y="3108960"/>
            <a:ext cx="527050" cy="153515"/>
          </a:xfrm>
          <a:prstGeom prst="straightConnector1">
            <a:avLst/>
          </a:prstGeom>
          <a:ln w="25400">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CA21BFD-972C-0840-B062-01F0C0F429CD}"/>
              </a:ext>
            </a:extLst>
          </p:cNvPr>
          <p:cNvSpPr txBox="1"/>
          <p:nvPr/>
        </p:nvSpPr>
        <p:spPr>
          <a:xfrm>
            <a:off x="890752" y="3031370"/>
            <a:ext cx="1097280" cy="184666"/>
          </a:xfrm>
          <a:prstGeom prst="rect">
            <a:avLst/>
          </a:prstGeom>
          <a:noFill/>
        </p:spPr>
        <p:txBody>
          <a:bodyPr wrap="square" lIns="0" tIns="0" rIns="0" bIns="0" rtlCol="0">
            <a:spAutoFit/>
          </a:bodyPr>
          <a:lstStyle/>
          <a:p>
            <a:r>
              <a:rPr lang="en-US" sz="1200" dirty="0"/>
              <a:t>Financial Crisis</a:t>
            </a:r>
          </a:p>
        </p:txBody>
      </p:sp>
      <p:cxnSp>
        <p:nvCxnSpPr>
          <p:cNvPr id="11" name="Straight Arrow Connector 10">
            <a:extLst>
              <a:ext uri="{FF2B5EF4-FFF2-40B4-BE49-F238E27FC236}">
                <a16:creationId xmlns:a16="http://schemas.microsoft.com/office/drawing/2014/main" id="{2B059EA2-4F5E-574D-B664-63EE9BF536A6}"/>
              </a:ext>
            </a:extLst>
          </p:cNvPr>
          <p:cNvCxnSpPr>
            <a:cxnSpLocks/>
          </p:cNvCxnSpPr>
          <p:nvPr/>
        </p:nvCxnSpPr>
        <p:spPr>
          <a:xfrm>
            <a:off x="6903720" y="2386198"/>
            <a:ext cx="303624" cy="226904"/>
          </a:xfrm>
          <a:prstGeom prst="straightConnector1">
            <a:avLst/>
          </a:prstGeom>
          <a:ln w="25400">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5657EA5-68FB-BE4A-A876-E9AFD5BD7138}"/>
              </a:ext>
            </a:extLst>
          </p:cNvPr>
          <p:cNvSpPr txBox="1"/>
          <p:nvPr/>
        </p:nvSpPr>
        <p:spPr>
          <a:xfrm>
            <a:off x="6355080" y="2171364"/>
            <a:ext cx="1097280" cy="184666"/>
          </a:xfrm>
          <a:prstGeom prst="rect">
            <a:avLst/>
          </a:prstGeom>
          <a:noFill/>
        </p:spPr>
        <p:txBody>
          <a:bodyPr wrap="square" lIns="0" tIns="0" rIns="0" bIns="0" rtlCol="0">
            <a:spAutoFit/>
          </a:bodyPr>
          <a:lstStyle/>
          <a:p>
            <a:r>
              <a:rPr lang="en-US" sz="1200" dirty="0"/>
              <a:t>COVID 19</a:t>
            </a:r>
          </a:p>
        </p:txBody>
      </p:sp>
    </p:spTree>
    <p:extLst>
      <p:ext uri="{BB962C8B-B14F-4D97-AF65-F5344CB8AC3E}">
        <p14:creationId xmlns:p14="http://schemas.microsoft.com/office/powerpoint/2010/main" val="2143336653"/>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P spid="15" grpId="0"/>
    </p:bldLst>
  </p:timing>
</p:sld>
</file>

<file path=ppt/theme/theme1.xml><?xml version="1.0" encoding="utf-8"?>
<a:theme xmlns:a="http://schemas.openxmlformats.org/drawingml/2006/main" name="1_All-Purpose_RiskReporting">
  <a:themeElements>
    <a:clrScheme name="!Firmwide - ALL PURPOSE">
      <a:dk1>
        <a:srgbClr val="000000"/>
      </a:dk1>
      <a:lt1>
        <a:srgbClr val="DEE1E6"/>
      </a:lt1>
      <a:dk2>
        <a:srgbClr val="97D0FF"/>
      </a:dk2>
      <a:lt2>
        <a:srgbClr val="A9A9A9"/>
      </a:lt2>
      <a:accent1>
        <a:srgbClr val="005AA4"/>
      </a:accent1>
      <a:accent2>
        <a:srgbClr val="00A1E2"/>
      </a:accent2>
      <a:accent3>
        <a:srgbClr val="6769B5"/>
      </a:accent3>
      <a:accent4>
        <a:srgbClr val="3BC3A3"/>
      </a:accent4>
      <a:accent5>
        <a:srgbClr val="D0B86A"/>
      </a:accent5>
      <a:accent6>
        <a:srgbClr val="93959B"/>
      </a:accent6>
      <a:hlink>
        <a:srgbClr val="50CEFF"/>
      </a:hlink>
      <a:folHlink>
        <a:srgbClr val="A2A2A2"/>
      </a:folHlink>
    </a:clrScheme>
    <a:fontScheme name="Firmwide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1200" dirty="0" smtClean="0"/>
        </a:defPPr>
      </a:lstStyle>
    </a:txDef>
  </a:objectDefaults>
  <a:extraClrSchemeLst>
    <a:extraClrScheme>
      <a:clrScheme name="!Firmwide - AUDITORIUM">
        <a:dk1>
          <a:srgbClr val="FFFFFF"/>
        </a:dk1>
        <a:lt1>
          <a:srgbClr val="004176"/>
        </a:lt1>
        <a:dk2>
          <a:srgbClr val="A7D7FF"/>
        </a:dk2>
        <a:lt2>
          <a:srgbClr val="A9A9A9"/>
        </a:lt2>
        <a:accent1>
          <a:srgbClr val="0095D0"/>
        </a:accent1>
        <a:accent2>
          <a:srgbClr val="4BCCFF"/>
        </a:accent2>
        <a:accent3>
          <a:srgbClr val="6769B5"/>
        </a:accent3>
        <a:accent4>
          <a:srgbClr val="3BC3A3"/>
        </a:accent4>
        <a:accent5>
          <a:srgbClr val="D0B86A"/>
        </a:accent5>
        <a:accent6>
          <a:srgbClr val="93959B"/>
        </a:accent6>
        <a:hlink>
          <a:srgbClr val="50CEFF"/>
        </a:hlink>
        <a:folHlink>
          <a:srgbClr val="A2A2A2"/>
        </a:folHlink>
      </a:clrScheme>
    </a:extraClrScheme>
    <a:extraClrScheme>
      <a:clrScheme name="!Firmwide - ALL PURPOSE">
        <a:dk1>
          <a:srgbClr val="000000"/>
        </a:dk1>
        <a:lt1>
          <a:srgbClr val="DEE1E6"/>
        </a:lt1>
        <a:dk2>
          <a:srgbClr val="97D0FF"/>
        </a:dk2>
        <a:lt2>
          <a:srgbClr val="A9A9A9"/>
        </a:lt2>
        <a:accent1>
          <a:srgbClr val="005AA4"/>
        </a:accent1>
        <a:accent2>
          <a:srgbClr val="00A1E2"/>
        </a:accent2>
        <a:accent3>
          <a:srgbClr val="6769B5"/>
        </a:accent3>
        <a:accent4>
          <a:srgbClr val="3BC3A3"/>
        </a:accent4>
        <a:accent5>
          <a:srgbClr val="D0B86A"/>
        </a:accent5>
        <a:accent6>
          <a:srgbClr val="93959B"/>
        </a:accent6>
        <a:hlink>
          <a:srgbClr val="50CEFF"/>
        </a:hlink>
        <a:folHlink>
          <a:srgbClr val="A2A2A2"/>
        </a:folHlink>
      </a:clrScheme>
    </a:extraClrScheme>
  </a:extraClrSchemeLst>
  <a:custClrLst>
    <a:custClr name="Green">
      <a:srgbClr val="2D8F78"/>
    </a:custClr>
    <a:custClr name="Teal">
      <a:srgbClr val="92DECC"/>
    </a:custClr>
    <a:custClr name="Purple">
      <a:srgbClr val="929BCA"/>
    </a:custClr>
    <a:custClr name="Light Purple">
      <a:srgbClr val="D5D9EB"/>
    </a:custClr>
    <a:custClr name="Maroon">
      <a:srgbClr val="B4425D"/>
    </a:custClr>
    <a:custClr name="Light Gold">
      <a:srgbClr val="E3D7AB"/>
    </a:custClr>
    <a:custClr name="Brown">
      <a:srgbClr val="C3842F"/>
    </a:custClr>
    <a:custClr name="Navy">
      <a:srgbClr val="003064"/>
    </a:custClr>
    <a:custClr name="Pie Border White">
      <a:srgbClr val="FFFFFF"/>
    </a:custClr>
  </a:custClr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EA47E69BE5DBB469FFBF1E2FC379215" ma:contentTypeVersion="0" ma:contentTypeDescription="Create a new document." ma:contentTypeScope="" ma:versionID="a1b58a6b5682982123dd14dc952d4658">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8B649CB-D8E4-4FC8-A162-ACB192FF64D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4B06A4DD-41A8-4170-8F63-F6995395B48B}">
  <ds:schemaRefs>
    <ds:schemaRef ds:uri="http://purl.org/dc/dcmitype/"/>
    <ds:schemaRef ds:uri="http://purl.org/dc/elements/1.1/"/>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http://purl.org/dc/terms/"/>
  </ds:schemaRefs>
</ds:datastoreItem>
</file>

<file path=customXml/itemProps3.xml><?xml version="1.0" encoding="utf-8"?>
<ds:datastoreItem xmlns:ds="http://schemas.openxmlformats.org/officeDocument/2006/customXml" ds:itemID="{3FD0722B-CA78-423C-A3E3-78F16BEFBEC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Firmwide Standard_2.11.16</Template>
  <TotalTime>0</TotalTime>
  <Words>3468</Words>
  <Application>Microsoft Office PowerPoint</Application>
  <PresentationFormat>全屏显示(4:3)</PresentationFormat>
  <Paragraphs>435</Paragraphs>
  <Slides>56</Slides>
  <Notes>1</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56</vt:i4>
      </vt:variant>
    </vt:vector>
  </HeadingPairs>
  <TitlesOfParts>
    <vt:vector size="64" baseType="lpstr">
      <vt:lpstr>Söhne</vt:lpstr>
      <vt:lpstr>Arial</vt:lpstr>
      <vt:lpstr>Calibri</vt:lpstr>
      <vt:lpstr>Cambria Math</vt:lpstr>
      <vt:lpstr>Symbol</vt:lpstr>
      <vt:lpstr>Wingdings</vt:lpstr>
      <vt:lpstr>1_All-Purpose_RiskReporting</vt:lpstr>
      <vt:lpstr>Equation</vt:lpstr>
      <vt:lpstr>PowerPoint 演示文稿</vt:lpstr>
      <vt:lpstr>Topics</vt:lpstr>
      <vt:lpstr>Homework from previous lecture</vt:lpstr>
      <vt:lpstr>Homework from previous lecture</vt:lpstr>
      <vt:lpstr>Homework from previous lecture: If lower band breaks</vt:lpstr>
      <vt:lpstr>Prepayment Drivers: 1) Refinancing</vt:lpstr>
      <vt:lpstr>Refi-Incentive</vt:lpstr>
      <vt:lpstr>Refinance Applications vs 30yr Mortgage Rates</vt:lpstr>
      <vt:lpstr>Publicity / Media Effect</vt:lpstr>
      <vt:lpstr>Refi-Incentive</vt:lpstr>
      <vt:lpstr>Refi-Incentive</vt:lpstr>
      <vt:lpstr>Refi-Incentive</vt:lpstr>
      <vt:lpstr>Burnout</vt:lpstr>
      <vt:lpstr>Factors affecting a borrower’s ability to refinance</vt:lpstr>
      <vt:lpstr>Factors affecting a borrower’s ability to refinance</vt:lpstr>
      <vt:lpstr>Some phenomenon that can be observed about loan metrics:</vt:lpstr>
      <vt:lpstr>Prepayment Drivers: 2) Turnover</vt:lpstr>
      <vt:lpstr>Turnover</vt:lpstr>
      <vt:lpstr>Factors Impacting Turnover</vt:lpstr>
      <vt:lpstr>Factors Impacting Turnover</vt:lpstr>
      <vt:lpstr>Factors Affecting Turnover</vt:lpstr>
      <vt:lpstr>Factors Impacting Turnover</vt:lpstr>
      <vt:lpstr>Factors Impacting Turnover</vt:lpstr>
      <vt:lpstr>The rapid rise in interest rates in 2022…</vt:lpstr>
      <vt:lpstr>Impacts the ability to sell a house and buy a new one</vt:lpstr>
      <vt:lpstr>The lock-in effect 2023</vt:lpstr>
      <vt:lpstr>The U.S. mortgage market is different from many other countries</vt:lpstr>
      <vt:lpstr>Home prices in the U.S. versus other countries</vt:lpstr>
      <vt:lpstr>Prepayment Drivers: 3) Defaults</vt:lpstr>
      <vt:lpstr>Calculating Prepayment Speeds</vt:lpstr>
      <vt:lpstr>Effect of Prepayment on Valuation / Convexity</vt:lpstr>
      <vt:lpstr>Impact of changing prepayment speeds</vt:lpstr>
      <vt:lpstr>Conceptual OAS* Model</vt:lpstr>
      <vt:lpstr>Generating Interest Rate Paths</vt:lpstr>
      <vt:lpstr>What is OAS?</vt:lpstr>
      <vt:lpstr>Impact of changing the OAS, Current Coupon</vt:lpstr>
      <vt:lpstr>Impact of changing volatility</vt:lpstr>
      <vt:lpstr>Build a Toy OAS Model</vt:lpstr>
      <vt:lpstr>Step 1</vt:lpstr>
      <vt:lpstr>Step 2 – Generate Cash Flows</vt:lpstr>
      <vt:lpstr>3) Given prepayments along each path</vt:lpstr>
      <vt:lpstr>4) Generate Cash Flows</vt:lpstr>
      <vt:lpstr>5) Solve for the OAS</vt:lpstr>
      <vt:lpstr>5) Solve for the OAS cont’d</vt:lpstr>
      <vt:lpstr>Homework Part I</vt:lpstr>
      <vt:lpstr>Homework Part II</vt:lpstr>
      <vt:lpstr>Homework Part II: shocked interest rates (three sets of five paths)</vt:lpstr>
      <vt:lpstr>Homework Part II: CPR’s for shocked interest rates (3 x 5 paths)</vt:lpstr>
      <vt:lpstr>Appendix</vt:lpstr>
      <vt:lpstr>Appendix:</vt:lpstr>
      <vt:lpstr>Factors Impacting Turnover</vt:lpstr>
      <vt:lpstr>Factors Impacting Turnover</vt:lpstr>
      <vt:lpstr>Factors Impacting Turnover</vt:lpstr>
      <vt:lpstr>Factors Impacting Turnover</vt:lpstr>
      <vt:lpstr>Factors Impacting Turnover</vt:lpstr>
      <vt:lpstr>Factors affecting a borrower’s ability to refinance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cp:lastPrinted>2023-04-17T18:29:56Z</cp:lastPrinted>
  <dcterms:created xsi:type="dcterms:W3CDTF">2015-09-18T18:04:59Z</dcterms:created>
  <dcterms:modified xsi:type="dcterms:W3CDTF">2024-04-17T04:13:57Z</dcterms:modified>
  <cp:contentStatus>Revised February 10, 2016</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0x0101000EA47E69BE5DBB469FFBF1E2FC379215</vt:lpwstr>
  </property>
</Properties>
</file>